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4"/>
    <p:sldMasterId id="2147483712" r:id="rId5"/>
    <p:sldMasterId id="2147483720" r:id="rId6"/>
    <p:sldMasterId id="2147483740" r:id="rId7"/>
    <p:sldMasterId id="2147483748" r:id="rId8"/>
    <p:sldMasterId id="2147483750" r:id="rId9"/>
  </p:sldMasterIdLst>
  <p:notesMasterIdLst>
    <p:notesMasterId r:id="rId75"/>
  </p:notesMasterIdLst>
  <p:sldIdLst>
    <p:sldId id="314" r:id="rId10"/>
    <p:sldId id="2146848301" r:id="rId11"/>
    <p:sldId id="261" r:id="rId12"/>
    <p:sldId id="270" r:id="rId13"/>
    <p:sldId id="2147480500" r:id="rId14"/>
    <p:sldId id="2147480508" r:id="rId15"/>
    <p:sldId id="2147480507" r:id="rId16"/>
    <p:sldId id="2147480506" r:id="rId17"/>
    <p:sldId id="2147480505" r:id="rId18"/>
    <p:sldId id="2147480504" r:id="rId19"/>
    <p:sldId id="2147480503" r:id="rId20"/>
    <p:sldId id="2147480502" r:id="rId21"/>
    <p:sldId id="2147480492" r:id="rId22"/>
    <p:sldId id="2147480509" r:id="rId23"/>
    <p:sldId id="2147480499" r:id="rId24"/>
    <p:sldId id="2147480501" r:id="rId25"/>
    <p:sldId id="506" r:id="rId26"/>
    <p:sldId id="669" r:id="rId27"/>
    <p:sldId id="664" r:id="rId28"/>
    <p:sldId id="513" r:id="rId29"/>
    <p:sldId id="545" r:id="rId30"/>
    <p:sldId id="2146848138" r:id="rId31"/>
    <p:sldId id="1139" r:id="rId32"/>
    <p:sldId id="539" r:id="rId33"/>
    <p:sldId id="1184" r:id="rId34"/>
    <p:sldId id="2146848196" r:id="rId35"/>
    <p:sldId id="1123" r:id="rId36"/>
    <p:sldId id="2146848231" r:id="rId37"/>
    <p:sldId id="2147480514" r:id="rId38"/>
    <p:sldId id="291" r:id="rId39"/>
    <p:sldId id="2146848303" r:id="rId40"/>
    <p:sldId id="680" r:id="rId41"/>
    <p:sldId id="405" r:id="rId42"/>
    <p:sldId id="409" r:id="rId43"/>
    <p:sldId id="385" r:id="rId44"/>
    <p:sldId id="2147480510" r:id="rId45"/>
    <p:sldId id="2147480511" r:id="rId46"/>
    <p:sldId id="2147480512" r:id="rId47"/>
    <p:sldId id="1022" r:id="rId48"/>
    <p:sldId id="2146848232" r:id="rId49"/>
    <p:sldId id="415" r:id="rId50"/>
    <p:sldId id="417" r:id="rId51"/>
    <p:sldId id="397" r:id="rId52"/>
    <p:sldId id="2146848213" r:id="rId53"/>
    <p:sldId id="2146848216" r:id="rId54"/>
    <p:sldId id="2146848215" r:id="rId55"/>
    <p:sldId id="2146848222" r:id="rId56"/>
    <p:sldId id="899" r:id="rId57"/>
    <p:sldId id="1187" r:id="rId58"/>
    <p:sldId id="929" r:id="rId59"/>
    <p:sldId id="2146848299" r:id="rId60"/>
    <p:sldId id="1164" r:id="rId61"/>
    <p:sldId id="2146848149" r:id="rId62"/>
    <p:sldId id="2146848209" r:id="rId63"/>
    <p:sldId id="2146848210" r:id="rId64"/>
    <p:sldId id="349" r:id="rId65"/>
    <p:sldId id="380" r:id="rId66"/>
    <p:sldId id="2147480513" r:id="rId67"/>
    <p:sldId id="2146848290" r:id="rId68"/>
    <p:sldId id="2146848211" r:id="rId69"/>
    <p:sldId id="2146848220" r:id="rId70"/>
    <p:sldId id="2146848221" r:id="rId71"/>
    <p:sldId id="2146848151" r:id="rId72"/>
    <p:sldId id="2147480498" r:id="rId73"/>
    <p:sldId id="120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9D638-85D1-4A5F-84A8-2928AAC8A552}">
          <p14:sldIdLst>
            <p14:sldId id="314"/>
            <p14:sldId id="2146848301"/>
            <p14:sldId id="261"/>
            <p14:sldId id="270"/>
            <p14:sldId id="2147480500"/>
            <p14:sldId id="2147480508"/>
            <p14:sldId id="2147480507"/>
            <p14:sldId id="2147480506"/>
            <p14:sldId id="2147480505"/>
            <p14:sldId id="2147480504"/>
            <p14:sldId id="2147480503"/>
            <p14:sldId id="2147480502"/>
            <p14:sldId id="2147480492"/>
            <p14:sldId id="2147480509"/>
            <p14:sldId id="2147480499"/>
            <p14:sldId id="2147480501"/>
            <p14:sldId id="506"/>
            <p14:sldId id="669"/>
            <p14:sldId id="664"/>
            <p14:sldId id="513"/>
            <p14:sldId id="545"/>
            <p14:sldId id="2146848138"/>
            <p14:sldId id="1139"/>
            <p14:sldId id="539"/>
            <p14:sldId id="1184"/>
            <p14:sldId id="2146848196"/>
            <p14:sldId id="1123"/>
            <p14:sldId id="2146848231"/>
            <p14:sldId id="2147480514"/>
            <p14:sldId id="291"/>
            <p14:sldId id="2146848303"/>
            <p14:sldId id="680"/>
            <p14:sldId id="405"/>
            <p14:sldId id="409"/>
            <p14:sldId id="385"/>
            <p14:sldId id="2147480510"/>
            <p14:sldId id="2147480511"/>
            <p14:sldId id="2147480512"/>
            <p14:sldId id="1022"/>
            <p14:sldId id="2146848232"/>
            <p14:sldId id="415"/>
            <p14:sldId id="417"/>
            <p14:sldId id="397"/>
            <p14:sldId id="2146848213"/>
            <p14:sldId id="2146848216"/>
            <p14:sldId id="2146848215"/>
            <p14:sldId id="2146848222"/>
            <p14:sldId id="899"/>
            <p14:sldId id="1187"/>
            <p14:sldId id="929"/>
            <p14:sldId id="2146848299"/>
            <p14:sldId id="1164"/>
            <p14:sldId id="2146848149"/>
            <p14:sldId id="2146848209"/>
            <p14:sldId id="2146848210"/>
            <p14:sldId id="349"/>
            <p14:sldId id="380"/>
            <p14:sldId id="2147480513"/>
            <p14:sldId id="2146848290"/>
            <p14:sldId id="2146848211"/>
            <p14:sldId id="2146848220"/>
            <p14:sldId id="2146848221"/>
            <p14:sldId id="2146848151"/>
            <p14:sldId id="2147480498"/>
            <p14:sldId id="1203"/>
          </p14:sldIdLst>
        </p14:section>
        <p14:section name="Appendix" id="{96880B41-62D0-4906-A74A-3D4596754CB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99693F-435F-54B3-0DB3-1F013C6B3A7B}" name="Sullivan, Colleen" initials="CS" userId="S::sullivanca3@upmc.edu::ad01720e-da98-49dc-8af9-eee29dcd6378" providerId="AD"/>
  <p188:author id="{DA3C254D-9DA3-6DD5-7D61-84AA62B5504B}" name="Katie Appell" initials="KA" userId="S::appellk@upmc.edu::71c1d92e-2056-46c2-9e0f-25c54013fa2f" providerId="AD"/>
  <p188:author id="{C70D6C60-62B6-046A-18A4-8A55BBA29A58}" name="Trumbull, Brandon" initials="BT" userId="S::trumbullb@upmc.edu::0a6d5e4b-676a-4f62-8bda-c311eef0a3b9" providerId="AD"/>
  <p188:author id="{929E7060-A6E1-9597-397C-DD95ACCBB4F0}" name="Chrisman, Maddie" initials="MC" userId="S::aubuchonm2@upmc.edu::acc97a57-8777-4de8-a9ad-ba4a8b734f98" providerId="AD"/>
  <p188:author id="{A475C2A5-9201-65BD-625F-BE989549F113}" name="Mallon, Abbie" initials="MA" userId="S::olsear@upmc.edu::59b67876-5f6a-4383-a6ad-a7643d927f4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1B61"/>
    <a:srgbClr val="E46C93"/>
    <a:srgbClr val="F2F2F2"/>
    <a:srgbClr val="F6C6EF"/>
    <a:srgbClr val="00C1EE"/>
    <a:srgbClr val="00B7E2"/>
    <a:srgbClr val="AE55B7"/>
    <a:srgbClr val="A148AA"/>
    <a:srgbClr val="F48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F250E8-C4D0-44ED-B640-9E76ADB20801}" v="136" dt="2024-09-24T21:41:27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theme" Target="theme/theme1.xml"/><Relationship Id="rId8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lleen\Desktop\AFB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lleen\Desktop\AFB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tables!$AS$41</c:f>
              <c:strCache>
                <c:ptCount val="1"/>
                <c:pt idx="0">
                  <c:v>&lt;2 AFBs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tables!$AR$42:$AR$44</c:f>
              <c:strCache>
                <c:ptCount val="3"/>
                <c:pt idx="0">
                  <c:v>Microscope</c:v>
                </c:pt>
                <c:pt idx="1">
                  <c:v>WSI</c:v>
                </c:pt>
                <c:pt idx="2">
                  <c:v>Algorithm-assisted</c:v>
                </c:pt>
              </c:strCache>
            </c:strRef>
          </c:cat>
          <c:val>
            <c:numRef>
              <c:f>tables!$AS$42:$AS$44</c:f>
              <c:numCache>
                <c:formatCode>0.0%</c:formatCode>
                <c:ptCount val="3"/>
                <c:pt idx="0">
                  <c:v>2.8985507246376812E-2</c:v>
                </c:pt>
                <c:pt idx="1">
                  <c:v>1.8115942028985508E-2</c:v>
                </c:pt>
                <c:pt idx="2">
                  <c:v>7.2463768115942032E-2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5B-9B4F-91BC-4E0F4158ABD7}"/>
            </c:ext>
          </c:extLst>
        </c:ser>
        <c:ser>
          <c:idx val="1"/>
          <c:order val="1"/>
          <c:tx>
            <c:strRef>
              <c:f>tables!$AT$41</c:f>
              <c:strCache>
                <c:ptCount val="1"/>
                <c:pt idx="0">
                  <c:v>3-10 AFBs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tables!$AR$42:$AR$44</c:f>
              <c:strCache>
                <c:ptCount val="3"/>
                <c:pt idx="0">
                  <c:v>Microscope</c:v>
                </c:pt>
                <c:pt idx="1">
                  <c:v>WSI</c:v>
                </c:pt>
                <c:pt idx="2">
                  <c:v>Algorithm-assisted</c:v>
                </c:pt>
              </c:strCache>
            </c:strRef>
          </c:cat>
          <c:val>
            <c:numRef>
              <c:f>tables!$AT$42:$AT$44</c:f>
              <c:numCache>
                <c:formatCode>0.0%</c:formatCode>
                <c:ptCount val="3"/>
                <c:pt idx="0">
                  <c:v>5.0724637681159424E-2</c:v>
                </c:pt>
                <c:pt idx="1">
                  <c:v>2.8985507246376812E-2</c:v>
                </c:pt>
                <c:pt idx="2">
                  <c:v>6.8840579710144928E-2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5B-9B4F-91BC-4E0F4158ABD7}"/>
            </c:ext>
          </c:extLst>
        </c:ser>
        <c:ser>
          <c:idx val="2"/>
          <c:order val="2"/>
          <c:tx>
            <c:strRef>
              <c:f>tables!$AU$41</c:f>
              <c:strCache>
                <c:ptCount val="1"/>
                <c:pt idx="0">
                  <c:v>11+ AFBs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tables!$AR$42:$AR$44</c:f>
              <c:strCache>
                <c:ptCount val="3"/>
                <c:pt idx="0">
                  <c:v>Microscope</c:v>
                </c:pt>
                <c:pt idx="1">
                  <c:v>WSI</c:v>
                </c:pt>
                <c:pt idx="2">
                  <c:v>Algorithm-assisted</c:v>
                </c:pt>
              </c:strCache>
            </c:strRef>
          </c:cat>
          <c:val>
            <c:numRef>
              <c:f>tables!$AU$42:$AU$44</c:f>
              <c:numCache>
                <c:formatCode>0.0%</c:formatCode>
                <c:ptCount val="3"/>
                <c:pt idx="0">
                  <c:v>3.6231884057971016E-2</c:v>
                </c:pt>
                <c:pt idx="1">
                  <c:v>2.8985507246376812E-2</c:v>
                </c:pt>
                <c:pt idx="2">
                  <c:v>6.1594202898550728E-2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5B-9B4F-91BC-4E0F4158ABD7}"/>
            </c:ext>
          </c:extLst>
        </c:ser>
        <c:ser>
          <c:idx val="3"/>
          <c:order val="3"/>
          <c:tx>
            <c:strRef>
              <c:f>tables!$AV$41</c:f>
              <c:strCache>
                <c:ptCount val="1"/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tables!$AR$42:$AR$44</c:f>
              <c:strCache>
                <c:ptCount val="3"/>
                <c:pt idx="0">
                  <c:v>Microscope</c:v>
                </c:pt>
                <c:pt idx="1">
                  <c:v>WSI</c:v>
                </c:pt>
                <c:pt idx="2">
                  <c:v>Algorithm-assisted</c:v>
                </c:pt>
              </c:strCache>
            </c:strRef>
          </c:cat>
          <c:val>
            <c:numRef>
              <c:f>tables!$AV$42:$AV$44</c:f>
              <c:numCache>
                <c:formatCode>0.0%</c:formatCode>
                <c:ptCount val="3"/>
                <c:pt idx="0">
                  <c:v>0.11594202898550726</c:v>
                </c:pt>
                <c:pt idx="1">
                  <c:v>7.6086956521739135E-2</c:v>
                </c:pt>
                <c:pt idx="2">
                  <c:v>0.20289855072463769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45B-9B4F-91BC-4E0F4158AB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49047040"/>
        <c:axId val="1429516816"/>
      </c:barChart>
      <c:catAx>
        <c:axId val="144904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9516816"/>
        <c:crosses val="autoZero"/>
        <c:auto val="1"/>
        <c:lblAlgn val="ctr"/>
        <c:lblOffset val="100"/>
        <c:noMultiLvlLbl val="0"/>
      </c:catAx>
      <c:valAx>
        <c:axId val="1429516816"/>
        <c:scaling>
          <c:orientation val="minMax"/>
          <c:max val="0.30000000000000004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9047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72937290533077"/>
          <c:y val="7.8313232750066991E-2"/>
          <c:w val="0.83068831321859027"/>
          <c:h val="0.6848495006900757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tables!$AA$12</c:f>
              <c:strCache>
                <c:ptCount val="1"/>
                <c:pt idx="0">
                  <c:v>0-5 minutes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tables!$AB$11:$AD$11</c:f>
              <c:strCache>
                <c:ptCount val="3"/>
                <c:pt idx="0">
                  <c:v>Microscope</c:v>
                </c:pt>
                <c:pt idx="1">
                  <c:v>WSI</c:v>
                </c:pt>
                <c:pt idx="2">
                  <c:v>Algorithm-assisted</c:v>
                </c:pt>
              </c:strCache>
            </c:strRef>
          </c:cat>
          <c:val>
            <c:numRef>
              <c:f>tables!$AB$12:$AD$12</c:f>
              <c:numCache>
                <c:formatCode>0.0%</c:formatCode>
                <c:ptCount val="3"/>
                <c:pt idx="0">
                  <c:v>0.66304347826086951</c:v>
                </c:pt>
                <c:pt idx="1">
                  <c:v>0.47101449275362317</c:v>
                </c:pt>
                <c:pt idx="2">
                  <c:v>0.91666666666666663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E9-5D44-B209-8BF5AD7228C6}"/>
            </c:ext>
          </c:extLst>
        </c:ser>
        <c:ser>
          <c:idx val="1"/>
          <c:order val="1"/>
          <c:tx>
            <c:strRef>
              <c:f>tables!$AA$13</c:f>
              <c:strCache>
                <c:ptCount val="1"/>
                <c:pt idx="0">
                  <c:v>6-10 minutes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tables!$AB$11:$AD$11</c:f>
              <c:strCache>
                <c:ptCount val="3"/>
                <c:pt idx="0">
                  <c:v>Microscope</c:v>
                </c:pt>
                <c:pt idx="1">
                  <c:v>WSI</c:v>
                </c:pt>
                <c:pt idx="2">
                  <c:v>Algorithm-assisted</c:v>
                </c:pt>
              </c:strCache>
            </c:strRef>
          </c:cat>
          <c:val>
            <c:numRef>
              <c:f>tables!$AB$13:$AD$13</c:f>
              <c:numCache>
                <c:formatCode>0.0%</c:formatCode>
                <c:ptCount val="3"/>
                <c:pt idx="0">
                  <c:v>0.3079710144927536</c:v>
                </c:pt>
                <c:pt idx="1">
                  <c:v>0.33695652173913043</c:v>
                </c:pt>
                <c:pt idx="2">
                  <c:v>3.9855072463768113E-2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E9-5D44-B209-8BF5AD7228C6}"/>
            </c:ext>
          </c:extLst>
        </c:ser>
        <c:ser>
          <c:idx val="2"/>
          <c:order val="2"/>
          <c:tx>
            <c:strRef>
              <c:f>tables!$AA$14</c:f>
              <c:strCache>
                <c:ptCount val="1"/>
                <c:pt idx="0">
                  <c:v>11+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tables!$AB$11:$AD$11</c:f>
              <c:strCache>
                <c:ptCount val="3"/>
                <c:pt idx="0">
                  <c:v>Microscope</c:v>
                </c:pt>
                <c:pt idx="1">
                  <c:v>WSI</c:v>
                </c:pt>
                <c:pt idx="2">
                  <c:v>Algorithm-assisted</c:v>
                </c:pt>
              </c:strCache>
            </c:strRef>
          </c:cat>
          <c:val>
            <c:numRef>
              <c:f>tables!$AB$14:$AD$14</c:f>
              <c:numCache>
                <c:formatCode>0.0%</c:formatCode>
                <c:ptCount val="3"/>
                <c:pt idx="0">
                  <c:v>2.8985507246376812E-2</c:v>
                </c:pt>
                <c:pt idx="1">
                  <c:v>0.19202898550724637</c:v>
                </c:pt>
                <c:pt idx="2">
                  <c:v>4.3478260869565216E-2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E9-5D44-B209-8BF5AD7228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33616432"/>
        <c:axId val="1280102864"/>
      </c:barChart>
      <c:catAx>
        <c:axId val="143361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0102864"/>
        <c:crosses val="autoZero"/>
        <c:auto val="1"/>
        <c:lblAlgn val="ctr"/>
        <c:lblOffset val="100"/>
        <c:noMultiLvlLbl val="0"/>
      </c:catAx>
      <c:valAx>
        <c:axId val="128010286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3616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73358229043352"/>
          <c:y val="0.84070070377989714"/>
          <c:w val="0.63246853647176327"/>
          <c:h val="0.145965955887640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EBE590-9291-4DE2-8B0F-1F029209FA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4C2D6E-40D8-4639-B7A3-FDEAE2A0E4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of disease (pathology) directly influences the way (quality) medicine is practiced.</a:t>
          </a:r>
        </a:p>
      </dgm:t>
    </dgm:pt>
    <dgm:pt modelId="{DE8F7AC3-2384-4C38-A941-C5CF6EB832E1}" type="parTrans" cxnId="{D8A81265-0AAC-41DC-BEBB-38192BFA11C6}">
      <dgm:prSet/>
      <dgm:spPr/>
      <dgm:t>
        <a:bodyPr/>
        <a:lstStyle/>
        <a:p>
          <a:endParaRPr lang="en-US"/>
        </a:p>
      </dgm:t>
    </dgm:pt>
    <dgm:pt modelId="{2208E665-C2E8-4EBA-A8AB-ED35941C8FD2}" type="sibTrans" cxnId="{D8A81265-0AAC-41DC-BEBB-38192BFA11C6}">
      <dgm:prSet/>
      <dgm:spPr/>
      <dgm:t>
        <a:bodyPr/>
        <a:lstStyle/>
        <a:p>
          <a:endParaRPr lang="en-US"/>
        </a:p>
      </dgm:t>
    </dgm:pt>
    <dgm:pt modelId="{32BD1218-6DA8-4CBD-8D49-DCEEE5D789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Further emphasizes the importance of integrating scientific knowledge with clinical practice.</a:t>
          </a:r>
        </a:p>
      </dgm:t>
    </dgm:pt>
    <dgm:pt modelId="{E9E710D8-6A22-4A9F-8D66-A3B6020F18F6}" type="parTrans" cxnId="{9AC452C8-2A1A-4D73-954A-8D42393F92A4}">
      <dgm:prSet/>
      <dgm:spPr/>
      <dgm:t>
        <a:bodyPr/>
        <a:lstStyle/>
        <a:p>
          <a:endParaRPr lang="en-US"/>
        </a:p>
      </dgm:t>
    </dgm:pt>
    <dgm:pt modelId="{0388A60E-A0B2-4CB3-BE2E-136178D17E70}" type="sibTrans" cxnId="{9AC452C8-2A1A-4D73-954A-8D42393F92A4}">
      <dgm:prSet/>
      <dgm:spPr/>
      <dgm:t>
        <a:bodyPr/>
        <a:lstStyle/>
        <a:p>
          <a:endParaRPr lang="en-US"/>
        </a:p>
      </dgm:t>
    </dgm:pt>
    <dgm:pt modelId="{E070DC46-A2D1-408B-B075-3C14FB53EB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Underscores the need for us to continually learn and adapt to new developments in medicine.</a:t>
          </a:r>
        </a:p>
      </dgm:t>
    </dgm:pt>
    <dgm:pt modelId="{CC3D684B-9E0C-446D-B045-DCDC4F787BFE}" type="parTrans" cxnId="{925121C6-BF0C-4D34-ABB0-2B288E777156}">
      <dgm:prSet/>
      <dgm:spPr/>
      <dgm:t>
        <a:bodyPr/>
        <a:lstStyle/>
        <a:p>
          <a:endParaRPr lang="en-US"/>
        </a:p>
      </dgm:t>
    </dgm:pt>
    <dgm:pt modelId="{5A7DA167-EA5D-4433-A545-2CF6B19FF78A}" type="sibTrans" cxnId="{925121C6-BF0C-4D34-ABB0-2B288E777156}">
      <dgm:prSet/>
      <dgm:spPr/>
      <dgm:t>
        <a:bodyPr/>
        <a:lstStyle/>
        <a:p>
          <a:endParaRPr lang="en-US"/>
        </a:p>
      </dgm:t>
    </dgm:pt>
    <dgm:pt modelId="{3AF7A006-5595-49C4-8239-B7EF95995E7B}" type="pres">
      <dgm:prSet presAssocID="{5CEBE590-9291-4DE2-8B0F-1F029209FAD7}" presName="root" presStyleCnt="0">
        <dgm:presLayoutVars>
          <dgm:dir/>
          <dgm:resizeHandles val="exact"/>
        </dgm:presLayoutVars>
      </dgm:prSet>
      <dgm:spPr/>
    </dgm:pt>
    <dgm:pt modelId="{C1D733F1-5F5F-4EF7-9D3B-67BBC31103AC}" type="pres">
      <dgm:prSet presAssocID="{274C2D6E-40D8-4639-B7A3-FDEAE2A0E472}" presName="compNode" presStyleCnt="0"/>
      <dgm:spPr/>
    </dgm:pt>
    <dgm:pt modelId="{009607C9-29DB-4DF7-AD78-6313799B57D4}" type="pres">
      <dgm:prSet presAssocID="{274C2D6E-40D8-4639-B7A3-FDEAE2A0E472}" presName="bgRect" presStyleLbl="bgShp" presStyleIdx="0" presStyleCnt="3"/>
      <dgm:spPr/>
    </dgm:pt>
    <dgm:pt modelId="{800D8BA4-F10C-4BD1-B9AD-4DF277E70861}" type="pres">
      <dgm:prSet presAssocID="{274C2D6E-40D8-4639-B7A3-FDEAE2A0E4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A344BB41-4D02-4E33-AE80-2CD59423A018}" type="pres">
      <dgm:prSet presAssocID="{274C2D6E-40D8-4639-B7A3-FDEAE2A0E472}" presName="spaceRect" presStyleCnt="0"/>
      <dgm:spPr/>
    </dgm:pt>
    <dgm:pt modelId="{2A565AB7-1CBD-41EC-86A1-748BA9780F74}" type="pres">
      <dgm:prSet presAssocID="{274C2D6E-40D8-4639-B7A3-FDEAE2A0E472}" presName="parTx" presStyleLbl="revTx" presStyleIdx="0" presStyleCnt="3">
        <dgm:presLayoutVars>
          <dgm:chMax val="0"/>
          <dgm:chPref val="0"/>
        </dgm:presLayoutVars>
      </dgm:prSet>
      <dgm:spPr/>
    </dgm:pt>
    <dgm:pt modelId="{499ED139-4B9B-4FBC-A648-3E3D5FE6694E}" type="pres">
      <dgm:prSet presAssocID="{2208E665-C2E8-4EBA-A8AB-ED35941C8FD2}" presName="sibTrans" presStyleCnt="0"/>
      <dgm:spPr/>
    </dgm:pt>
    <dgm:pt modelId="{FAA9D4F4-BE79-492B-AF3A-B2E42F1A4023}" type="pres">
      <dgm:prSet presAssocID="{32BD1218-6DA8-4CBD-8D49-DCEEE5D789F6}" presName="compNode" presStyleCnt="0"/>
      <dgm:spPr/>
    </dgm:pt>
    <dgm:pt modelId="{5FCAAC14-1034-4036-A306-EFB8E66E8E21}" type="pres">
      <dgm:prSet presAssocID="{32BD1218-6DA8-4CBD-8D49-DCEEE5D789F6}" presName="bgRect" presStyleLbl="bgShp" presStyleIdx="1" presStyleCnt="3"/>
      <dgm:spPr/>
    </dgm:pt>
    <dgm:pt modelId="{D34C91F3-F9F1-40DF-A296-02CE1DD673BA}" type="pres">
      <dgm:prSet presAssocID="{32BD1218-6DA8-4CBD-8D49-DCEEE5D789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E586D586-B13E-4E9A-B602-9FACED818861}" type="pres">
      <dgm:prSet presAssocID="{32BD1218-6DA8-4CBD-8D49-DCEEE5D789F6}" presName="spaceRect" presStyleCnt="0"/>
      <dgm:spPr/>
    </dgm:pt>
    <dgm:pt modelId="{F670D506-002F-4107-A7EB-612A6E65FF2E}" type="pres">
      <dgm:prSet presAssocID="{32BD1218-6DA8-4CBD-8D49-DCEEE5D789F6}" presName="parTx" presStyleLbl="revTx" presStyleIdx="1" presStyleCnt="3">
        <dgm:presLayoutVars>
          <dgm:chMax val="0"/>
          <dgm:chPref val="0"/>
        </dgm:presLayoutVars>
      </dgm:prSet>
      <dgm:spPr/>
    </dgm:pt>
    <dgm:pt modelId="{7AC6A92C-47EA-4803-AA62-7CECE0EB6700}" type="pres">
      <dgm:prSet presAssocID="{0388A60E-A0B2-4CB3-BE2E-136178D17E70}" presName="sibTrans" presStyleCnt="0"/>
      <dgm:spPr/>
    </dgm:pt>
    <dgm:pt modelId="{B04DCF34-00CC-4E6C-84DF-C657ACD8CBA9}" type="pres">
      <dgm:prSet presAssocID="{E070DC46-A2D1-408B-B075-3C14FB53EBB5}" presName="compNode" presStyleCnt="0"/>
      <dgm:spPr/>
    </dgm:pt>
    <dgm:pt modelId="{E32E5568-1117-4670-95D1-E907431F0839}" type="pres">
      <dgm:prSet presAssocID="{E070DC46-A2D1-408B-B075-3C14FB53EBB5}" presName="bgRect" presStyleLbl="bgShp" presStyleIdx="2" presStyleCnt="3"/>
      <dgm:spPr/>
    </dgm:pt>
    <dgm:pt modelId="{A050C2A5-EEF1-4FC5-84D2-9DB18B887713}" type="pres">
      <dgm:prSet presAssocID="{E070DC46-A2D1-408B-B075-3C14FB53EB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C6F9197-5D36-4075-8ACD-A86180F7DC15}" type="pres">
      <dgm:prSet presAssocID="{E070DC46-A2D1-408B-B075-3C14FB53EBB5}" presName="spaceRect" presStyleCnt="0"/>
      <dgm:spPr/>
    </dgm:pt>
    <dgm:pt modelId="{998C3328-0A1C-4AF3-AF61-68C3F9A100EA}" type="pres">
      <dgm:prSet presAssocID="{E070DC46-A2D1-408B-B075-3C14FB53EBB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8A81265-0AAC-41DC-BEBB-38192BFA11C6}" srcId="{5CEBE590-9291-4DE2-8B0F-1F029209FAD7}" destId="{274C2D6E-40D8-4639-B7A3-FDEAE2A0E472}" srcOrd="0" destOrd="0" parTransId="{DE8F7AC3-2384-4C38-A941-C5CF6EB832E1}" sibTransId="{2208E665-C2E8-4EBA-A8AB-ED35941C8FD2}"/>
    <dgm:cxn modelId="{E6650F7A-10BA-46ED-8D2F-201BCE9CB945}" type="presOf" srcId="{5CEBE590-9291-4DE2-8B0F-1F029209FAD7}" destId="{3AF7A006-5595-49C4-8239-B7EF95995E7B}" srcOrd="0" destOrd="0" presId="urn:microsoft.com/office/officeart/2018/2/layout/IconVerticalSolidList"/>
    <dgm:cxn modelId="{E0853D99-8065-4B03-9B76-7CDE12141E6A}" type="presOf" srcId="{274C2D6E-40D8-4639-B7A3-FDEAE2A0E472}" destId="{2A565AB7-1CBD-41EC-86A1-748BA9780F74}" srcOrd="0" destOrd="0" presId="urn:microsoft.com/office/officeart/2018/2/layout/IconVerticalSolidList"/>
    <dgm:cxn modelId="{6BB4DCBB-C619-4D52-A5FD-FC026A722BE7}" type="presOf" srcId="{32BD1218-6DA8-4CBD-8D49-DCEEE5D789F6}" destId="{F670D506-002F-4107-A7EB-612A6E65FF2E}" srcOrd="0" destOrd="0" presId="urn:microsoft.com/office/officeart/2018/2/layout/IconVerticalSolidList"/>
    <dgm:cxn modelId="{925121C6-BF0C-4D34-ABB0-2B288E777156}" srcId="{5CEBE590-9291-4DE2-8B0F-1F029209FAD7}" destId="{E070DC46-A2D1-408B-B075-3C14FB53EBB5}" srcOrd="2" destOrd="0" parTransId="{CC3D684B-9E0C-446D-B045-DCDC4F787BFE}" sibTransId="{5A7DA167-EA5D-4433-A545-2CF6B19FF78A}"/>
    <dgm:cxn modelId="{9AC452C8-2A1A-4D73-954A-8D42393F92A4}" srcId="{5CEBE590-9291-4DE2-8B0F-1F029209FAD7}" destId="{32BD1218-6DA8-4CBD-8D49-DCEEE5D789F6}" srcOrd="1" destOrd="0" parTransId="{E9E710D8-6A22-4A9F-8D66-A3B6020F18F6}" sibTransId="{0388A60E-A0B2-4CB3-BE2E-136178D17E70}"/>
    <dgm:cxn modelId="{E2AA47EE-0486-4896-BEF9-C7D222C9C286}" type="presOf" srcId="{E070DC46-A2D1-408B-B075-3C14FB53EBB5}" destId="{998C3328-0A1C-4AF3-AF61-68C3F9A100EA}" srcOrd="0" destOrd="0" presId="urn:microsoft.com/office/officeart/2018/2/layout/IconVerticalSolidList"/>
    <dgm:cxn modelId="{B140E5E6-2263-463A-ABF6-BCC36D547710}" type="presParOf" srcId="{3AF7A006-5595-49C4-8239-B7EF95995E7B}" destId="{C1D733F1-5F5F-4EF7-9D3B-67BBC31103AC}" srcOrd="0" destOrd="0" presId="urn:microsoft.com/office/officeart/2018/2/layout/IconVerticalSolidList"/>
    <dgm:cxn modelId="{B3EEAB4B-9901-4AEC-B3A7-CDA8347DEA3A}" type="presParOf" srcId="{C1D733F1-5F5F-4EF7-9D3B-67BBC31103AC}" destId="{009607C9-29DB-4DF7-AD78-6313799B57D4}" srcOrd="0" destOrd="0" presId="urn:microsoft.com/office/officeart/2018/2/layout/IconVerticalSolidList"/>
    <dgm:cxn modelId="{B65E54C1-3F8E-47F4-BFE0-7B8856175212}" type="presParOf" srcId="{C1D733F1-5F5F-4EF7-9D3B-67BBC31103AC}" destId="{800D8BA4-F10C-4BD1-B9AD-4DF277E70861}" srcOrd="1" destOrd="0" presId="urn:microsoft.com/office/officeart/2018/2/layout/IconVerticalSolidList"/>
    <dgm:cxn modelId="{9C373704-647A-4724-B206-31208F67D0C3}" type="presParOf" srcId="{C1D733F1-5F5F-4EF7-9D3B-67BBC31103AC}" destId="{A344BB41-4D02-4E33-AE80-2CD59423A018}" srcOrd="2" destOrd="0" presId="urn:microsoft.com/office/officeart/2018/2/layout/IconVerticalSolidList"/>
    <dgm:cxn modelId="{8F743F21-6AA6-4E94-BC76-23B6B15DD333}" type="presParOf" srcId="{C1D733F1-5F5F-4EF7-9D3B-67BBC31103AC}" destId="{2A565AB7-1CBD-41EC-86A1-748BA9780F74}" srcOrd="3" destOrd="0" presId="urn:microsoft.com/office/officeart/2018/2/layout/IconVerticalSolidList"/>
    <dgm:cxn modelId="{08A4352D-54D5-4820-AE36-93B1B632E17D}" type="presParOf" srcId="{3AF7A006-5595-49C4-8239-B7EF95995E7B}" destId="{499ED139-4B9B-4FBC-A648-3E3D5FE6694E}" srcOrd="1" destOrd="0" presId="urn:microsoft.com/office/officeart/2018/2/layout/IconVerticalSolidList"/>
    <dgm:cxn modelId="{1DD6C287-C36D-4D69-A0B0-AA68B24CC9EF}" type="presParOf" srcId="{3AF7A006-5595-49C4-8239-B7EF95995E7B}" destId="{FAA9D4F4-BE79-492B-AF3A-B2E42F1A4023}" srcOrd="2" destOrd="0" presId="urn:microsoft.com/office/officeart/2018/2/layout/IconVerticalSolidList"/>
    <dgm:cxn modelId="{74CFDFA0-4676-4557-A6DC-3C21FC501E5A}" type="presParOf" srcId="{FAA9D4F4-BE79-492B-AF3A-B2E42F1A4023}" destId="{5FCAAC14-1034-4036-A306-EFB8E66E8E21}" srcOrd="0" destOrd="0" presId="urn:microsoft.com/office/officeart/2018/2/layout/IconVerticalSolidList"/>
    <dgm:cxn modelId="{A74D785C-F3AE-4389-B77F-27D6F477C108}" type="presParOf" srcId="{FAA9D4F4-BE79-492B-AF3A-B2E42F1A4023}" destId="{D34C91F3-F9F1-40DF-A296-02CE1DD673BA}" srcOrd="1" destOrd="0" presId="urn:microsoft.com/office/officeart/2018/2/layout/IconVerticalSolidList"/>
    <dgm:cxn modelId="{9C968781-9AC6-498B-97B3-8719681228D3}" type="presParOf" srcId="{FAA9D4F4-BE79-492B-AF3A-B2E42F1A4023}" destId="{E586D586-B13E-4E9A-B602-9FACED818861}" srcOrd="2" destOrd="0" presId="urn:microsoft.com/office/officeart/2018/2/layout/IconVerticalSolidList"/>
    <dgm:cxn modelId="{DFD9BBBD-AD02-4D69-BC8C-CB6D0BE6F211}" type="presParOf" srcId="{FAA9D4F4-BE79-492B-AF3A-B2E42F1A4023}" destId="{F670D506-002F-4107-A7EB-612A6E65FF2E}" srcOrd="3" destOrd="0" presId="urn:microsoft.com/office/officeart/2018/2/layout/IconVerticalSolidList"/>
    <dgm:cxn modelId="{C9029DD6-1083-400E-882E-2E2EEB086597}" type="presParOf" srcId="{3AF7A006-5595-49C4-8239-B7EF95995E7B}" destId="{7AC6A92C-47EA-4803-AA62-7CECE0EB6700}" srcOrd="3" destOrd="0" presId="urn:microsoft.com/office/officeart/2018/2/layout/IconVerticalSolidList"/>
    <dgm:cxn modelId="{6BC9ABDE-1E74-4A03-8BB2-4E96D2FEC20C}" type="presParOf" srcId="{3AF7A006-5595-49C4-8239-B7EF95995E7B}" destId="{B04DCF34-00CC-4E6C-84DF-C657ACD8CBA9}" srcOrd="4" destOrd="0" presId="urn:microsoft.com/office/officeart/2018/2/layout/IconVerticalSolidList"/>
    <dgm:cxn modelId="{AE068583-98EE-4E43-8A13-6DD78587D7AE}" type="presParOf" srcId="{B04DCF34-00CC-4E6C-84DF-C657ACD8CBA9}" destId="{E32E5568-1117-4670-95D1-E907431F0839}" srcOrd="0" destOrd="0" presId="urn:microsoft.com/office/officeart/2018/2/layout/IconVerticalSolidList"/>
    <dgm:cxn modelId="{9093D431-5E6C-412D-AA62-4D391BAC5BBB}" type="presParOf" srcId="{B04DCF34-00CC-4E6C-84DF-C657ACD8CBA9}" destId="{A050C2A5-EEF1-4FC5-84D2-9DB18B887713}" srcOrd="1" destOrd="0" presId="urn:microsoft.com/office/officeart/2018/2/layout/IconVerticalSolidList"/>
    <dgm:cxn modelId="{148EBBE2-DAA8-442F-BCCE-02ECB02790FD}" type="presParOf" srcId="{B04DCF34-00CC-4E6C-84DF-C657ACD8CBA9}" destId="{8C6F9197-5D36-4075-8ACD-A86180F7DC15}" srcOrd="2" destOrd="0" presId="urn:microsoft.com/office/officeart/2018/2/layout/IconVerticalSolidList"/>
    <dgm:cxn modelId="{25E1503B-BD32-4E4E-8956-E9ED0350D070}" type="presParOf" srcId="{B04DCF34-00CC-4E6C-84DF-C657ACD8CBA9}" destId="{998C3328-0A1C-4AF3-AF61-68C3F9A100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6650EA-01F9-4C42-BC95-B2101430118E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4A3DF0-700E-47C1-8C6E-3EA3DBDE445E}">
      <dgm:prSet/>
      <dgm:spPr/>
      <dgm:t>
        <a:bodyPr/>
        <a:lstStyle/>
        <a:p>
          <a:r>
            <a:rPr lang="en-US" b="1" dirty="0"/>
            <a:t>Anatomic Pathology &amp; Centers of Excellence</a:t>
          </a:r>
        </a:p>
      </dgm:t>
    </dgm:pt>
    <dgm:pt modelId="{68AB4068-0622-4003-86B6-13AA77866F66}" type="parTrans" cxnId="{65DC4EE4-F184-4388-B0FD-47FB4B98A2F3}">
      <dgm:prSet/>
      <dgm:spPr/>
      <dgm:t>
        <a:bodyPr/>
        <a:lstStyle/>
        <a:p>
          <a:endParaRPr lang="en-US"/>
        </a:p>
      </dgm:t>
    </dgm:pt>
    <dgm:pt modelId="{09366695-8A6B-43C9-8405-994892385E58}" type="sibTrans" cxnId="{65DC4EE4-F184-4388-B0FD-47FB4B98A2F3}">
      <dgm:prSet/>
      <dgm:spPr/>
      <dgm:t>
        <a:bodyPr/>
        <a:lstStyle/>
        <a:p>
          <a:endParaRPr lang="en-US"/>
        </a:p>
      </dgm:t>
    </dgm:pt>
    <dgm:pt modelId="{B41BFC7B-BC00-4878-9584-01A55078F097}">
      <dgm:prSet/>
      <dgm:spPr/>
      <dgm:t>
        <a:bodyPr/>
        <a:lstStyle/>
        <a:p>
          <a:r>
            <a:rPr lang="en-US" b="1" dirty="0"/>
            <a:t>Clinical Pathology (Lab Medicine)</a:t>
          </a:r>
        </a:p>
      </dgm:t>
    </dgm:pt>
    <dgm:pt modelId="{0C37747C-CCC3-47E2-8DA2-0C66D1D2CFA9}" type="parTrans" cxnId="{4BA5801D-44AE-4875-9D37-70A32432E128}">
      <dgm:prSet/>
      <dgm:spPr/>
      <dgm:t>
        <a:bodyPr/>
        <a:lstStyle/>
        <a:p>
          <a:endParaRPr lang="en-US"/>
        </a:p>
      </dgm:t>
    </dgm:pt>
    <dgm:pt modelId="{D78F241C-16DB-42D0-B9C2-DC6E305335E1}" type="sibTrans" cxnId="{4BA5801D-44AE-4875-9D37-70A32432E128}">
      <dgm:prSet/>
      <dgm:spPr/>
      <dgm:t>
        <a:bodyPr/>
        <a:lstStyle/>
        <a:p>
          <a:endParaRPr lang="en-US"/>
        </a:p>
      </dgm:t>
    </dgm:pt>
    <dgm:pt modelId="{15FDA1DB-6B20-4A7E-AE39-87AAD4E9FB1A}">
      <dgm:prSet/>
      <dgm:spPr/>
      <dgm:t>
        <a:bodyPr/>
        <a:lstStyle/>
        <a:p>
          <a:r>
            <a:rPr lang="en-US" b="1" dirty="0"/>
            <a:t>Molecular &amp; Genomic Pathology</a:t>
          </a:r>
        </a:p>
      </dgm:t>
    </dgm:pt>
    <dgm:pt modelId="{0A544AF1-9570-4120-BF0C-088A6AF86449}" type="parTrans" cxnId="{D30175F1-91E5-480E-B8C9-E48A8F7663E5}">
      <dgm:prSet/>
      <dgm:spPr/>
      <dgm:t>
        <a:bodyPr/>
        <a:lstStyle/>
        <a:p>
          <a:endParaRPr lang="en-US"/>
        </a:p>
      </dgm:t>
    </dgm:pt>
    <dgm:pt modelId="{0583B909-724B-45CB-A8B8-3AFF8CC83ED7}" type="sibTrans" cxnId="{D30175F1-91E5-480E-B8C9-E48A8F7663E5}">
      <dgm:prSet/>
      <dgm:spPr/>
      <dgm:t>
        <a:bodyPr/>
        <a:lstStyle/>
        <a:p>
          <a:endParaRPr lang="en-US"/>
        </a:p>
      </dgm:t>
    </dgm:pt>
    <dgm:pt modelId="{490FC3CE-32EC-418F-BD11-A1E6267959A8}">
      <dgm:prSet/>
      <dgm:spPr/>
      <dgm:t>
        <a:bodyPr/>
        <a:lstStyle/>
        <a:p>
          <a:r>
            <a:rPr lang="en-US" b="1" dirty="0"/>
            <a:t>Computational Pathology &amp; Informatics</a:t>
          </a:r>
        </a:p>
      </dgm:t>
    </dgm:pt>
    <dgm:pt modelId="{15375FCF-11C2-4DC1-9DE3-5AC16CFBCF17}" type="parTrans" cxnId="{9961D403-709F-4B4B-9701-87600821C3FA}">
      <dgm:prSet/>
      <dgm:spPr/>
      <dgm:t>
        <a:bodyPr/>
        <a:lstStyle/>
        <a:p>
          <a:endParaRPr lang="en-US"/>
        </a:p>
      </dgm:t>
    </dgm:pt>
    <dgm:pt modelId="{81164BE1-838D-42E0-A9BE-3DEB2726039B}" type="sibTrans" cxnId="{9961D403-709F-4B4B-9701-87600821C3FA}">
      <dgm:prSet/>
      <dgm:spPr/>
      <dgm:t>
        <a:bodyPr/>
        <a:lstStyle/>
        <a:p>
          <a:endParaRPr lang="en-US"/>
        </a:p>
      </dgm:t>
    </dgm:pt>
    <dgm:pt modelId="{8A34A7D7-172B-4891-A6A2-979F9D0CCAE7}">
      <dgm:prSet/>
      <dgm:spPr/>
      <dgm:t>
        <a:bodyPr/>
        <a:lstStyle/>
        <a:p>
          <a:r>
            <a:rPr lang="en-US" b="1" dirty="0"/>
            <a:t>Translational Pathology</a:t>
          </a:r>
        </a:p>
      </dgm:t>
    </dgm:pt>
    <dgm:pt modelId="{7C3BBCAE-86A9-413E-BC03-B3AAC7D6D8E6}" type="parTrans" cxnId="{353B4BE9-4D0F-4BC1-BB02-FDD9A1E867E8}">
      <dgm:prSet/>
      <dgm:spPr/>
      <dgm:t>
        <a:bodyPr/>
        <a:lstStyle/>
        <a:p>
          <a:endParaRPr lang="en-US"/>
        </a:p>
      </dgm:t>
    </dgm:pt>
    <dgm:pt modelId="{9323366E-18CA-4A7C-8DA1-3E7B2369359A}" type="sibTrans" cxnId="{353B4BE9-4D0F-4BC1-BB02-FDD9A1E867E8}">
      <dgm:prSet/>
      <dgm:spPr/>
      <dgm:t>
        <a:bodyPr/>
        <a:lstStyle/>
        <a:p>
          <a:endParaRPr lang="en-US"/>
        </a:p>
      </dgm:t>
    </dgm:pt>
    <dgm:pt modelId="{1701986F-23A2-415B-8FDD-0EE613993DCD}">
      <dgm:prSet/>
      <dgm:spPr/>
      <dgm:t>
        <a:bodyPr/>
        <a:lstStyle/>
        <a:p>
          <a:r>
            <a:rPr lang="en-US" b="1"/>
            <a:t>Experimental Pathology</a:t>
          </a:r>
        </a:p>
      </dgm:t>
    </dgm:pt>
    <dgm:pt modelId="{E9E0894D-728F-47E0-9D65-ECF93CA601A7}" type="parTrans" cxnId="{8CCED25C-4D02-4B1D-90E8-FB23AC2B8BA5}">
      <dgm:prSet/>
      <dgm:spPr/>
      <dgm:t>
        <a:bodyPr/>
        <a:lstStyle/>
        <a:p>
          <a:endParaRPr lang="en-US"/>
        </a:p>
      </dgm:t>
    </dgm:pt>
    <dgm:pt modelId="{3624597B-490D-4EAE-AB75-9693F24AE4F0}" type="sibTrans" cxnId="{8CCED25C-4D02-4B1D-90E8-FB23AC2B8BA5}">
      <dgm:prSet/>
      <dgm:spPr/>
      <dgm:t>
        <a:bodyPr/>
        <a:lstStyle/>
        <a:p>
          <a:endParaRPr lang="en-US"/>
        </a:p>
      </dgm:t>
    </dgm:pt>
    <dgm:pt modelId="{17044F67-84F8-4D5C-B7AE-6B9D8CE08359}">
      <dgm:prSet/>
      <dgm:spPr/>
      <dgm:t>
        <a:bodyPr/>
        <a:lstStyle/>
        <a:p>
          <a:r>
            <a:rPr lang="en-US" b="1" dirty="0"/>
            <a:t>Community Pathology</a:t>
          </a:r>
        </a:p>
      </dgm:t>
    </dgm:pt>
    <dgm:pt modelId="{A1268883-EA9C-4881-BBD5-D593E7D63BFA}" type="parTrans" cxnId="{835161FC-C7C6-464E-8A16-FEFC866216A2}">
      <dgm:prSet/>
      <dgm:spPr/>
      <dgm:t>
        <a:bodyPr/>
        <a:lstStyle/>
        <a:p>
          <a:endParaRPr lang="en-US"/>
        </a:p>
      </dgm:t>
    </dgm:pt>
    <dgm:pt modelId="{9A3AEC31-F7C0-4180-A114-2DA7B2D538BD}" type="sibTrans" cxnId="{835161FC-C7C6-464E-8A16-FEFC866216A2}">
      <dgm:prSet/>
      <dgm:spPr/>
      <dgm:t>
        <a:bodyPr/>
        <a:lstStyle/>
        <a:p>
          <a:endParaRPr lang="en-US"/>
        </a:p>
      </dgm:t>
    </dgm:pt>
    <dgm:pt modelId="{09E894CA-FC0B-419A-A8C7-D556F4546F7F}" type="pres">
      <dgm:prSet presAssocID="{FF6650EA-01F9-4C42-BC95-B2101430118E}" presName="diagram" presStyleCnt="0">
        <dgm:presLayoutVars>
          <dgm:dir/>
          <dgm:resizeHandles val="exact"/>
        </dgm:presLayoutVars>
      </dgm:prSet>
      <dgm:spPr/>
    </dgm:pt>
    <dgm:pt modelId="{3A2E2F3F-C45C-4C38-ABF9-C9A4C4826F61}" type="pres">
      <dgm:prSet presAssocID="{A94A3DF0-700E-47C1-8C6E-3EA3DBDE445E}" presName="arrow" presStyleLbl="node1" presStyleIdx="0" presStyleCnt="7">
        <dgm:presLayoutVars>
          <dgm:bulletEnabled val="1"/>
        </dgm:presLayoutVars>
      </dgm:prSet>
      <dgm:spPr/>
    </dgm:pt>
    <dgm:pt modelId="{8C183385-365D-4757-A1F3-2D029D53B3A1}" type="pres">
      <dgm:prSet presAssocID="{B41BFC7B-BC00-4878-9584-01A55078F097}" presName="arrow" presStyleLbl="node1" presStyleIdx="1" presStyleCnt="7">
        <dgm:presLayoutVars>
          <dgm:bulletEnabled val="1"/>
        </dgm:presLayoutVars>
      </dgm:prSet>
      <dgm:spPr/>
    </dgm:pt>
    <dgm:pt modelId="{E87D4A37-C4C3-4B63-B1EA-3237AFEAEC6A}" type="pres">
      <dgm:prSet presAssocID="{15FDA1DB-6B20-4A7E-AE39-87AAD4E9FB1A}" presName="arrow" presStyleLbl="node1" presStyleIdx="2" presStyleCnt="7">
        <dgm:presLayoutVars>
          <dgm:bulletEnabled val="1"/>
        </dgm:presLayoutVars>
      </dgm:prSet>
      <dgm:spPr/>
    </dgm:pt>
    <dgm:pt modelId="{A68F7A93-7A19-4727-B331-C55F617A732B}" type="pres">
      <dgm:prSet presAssocID="{490FC3CE-32EC-418F-BD11-A1E6267959A8}" presName="arrow" presStyleLbl="node1" presStyleIdx="3" presStyleCnt="7">
        <dgm:presLayoutVars>
          <dgm:bulletEnabled val="1"/>
        </dgm:presLayoutVars>
      </dgm:prSet>
      <dgm:spPr/>
    </dgm:pt>
    <dgm:pt modelId="{8388A6E5-1BD4-4A9A-8504-3BCE7409F7E4}" type="pres">
      <dgm:prSet presAssocID="{8A34A7D7-172B-4891-A6A2-979F9D0CCAE7}" presName="arrow" presStyleLbl="node1" presStyleIdx="4" presStyleCnt="7">
        <dgm:presLayoutVars>
          <dgm:bulletEnabled val="1"/>
        </dgm:presLayoutVars>
      </dgm:prSet>
      <dgm:spPr/>
    </dgm:pt>
    <dgm:pt modelId="{46E494BB-8FF3-4D69-B9D7-D90DC0EA35B5}" type="pres">
      <dgm:prSet presAssocID="{1701986F-23A2-415B-8FDD-0EE613993DCD}" presName="arrow" presStyleLbl="node1" presStyleIdx="5" presStyleCnt="7">
        <dgm:presLayoutVars>
          <dgm:bulletEnabled val="1"/>
        </dgm:presLayoutVars>
      </dgm:prSet>
      <dgm:spPr/>
    </dgm:pt>
    <dgm:pt modelId="{A956129E-8274-4EEE-AC71-F31A8CF40861}" type="pres">
      <dgm:prSet presAssocID="{17044F67-84F8-4D5C-B7AE-6B9D8CE08359}" presName="arrow" presStyleLbl="node1" presStyleIdx="6" presStyleCnt="7">
        <dgm:presLayoutVars>
          <dgm:bulletEnabled val="1"/>
        </dgm:presLayoutVars>
      </dgm:prSet>
      <dgm:spPr/>
    </dgm:pt>
  </dgm:ptLst>
  <dgm:cxnLst>
    <dgm:cxn modelId="{9961D403-709F-4B4B-9701-87600821C3FA}" srcId="{FF6650EA-01F9-4C42-BC95-B2101430118E}" destId="{490FC3CE-32EC-418F-BD11-A1E6267959A8}" srcOrd="3" destOrd="0" parTransId="{15375FCF-11C2-4DC1-9DE3-5AC16CFBCF17}" sibTransId="{81164BE1-838D-42E0-A9BE-3DEB2726039B}"/>
    <dgm:cxn modelId="{CB506009-57DC-40FB-BB50-A5D71A3CF1DA}" type="presOf" srcId="{FF6650EA-01F9-4C42-BC95-B2101430118E}" destId="{09E894CA-FC0B-419A-A8C7-D556F4546F7F}" srcOrd="0" destOrd="0" presId="urn:microsoft.com/office/officeart/2005/8/layout/arrow5"/>
    <dgm:cxn modelId="{4BA5801D-44AE-4875-9D37-70A32432E128}" srcId="{FF6650EA-01F9-4C42-BC95-B2101430118E}" destId="{B41BFC7B-BC00-4878-9584-01A55078F097}" srcOrd="1" destOrd="0" parTransId="{0C37747C-CCC3-47E2-8DA2-0C66D1D2CFA9}" sibTransId="{D78F241C-16DB-42D0-B9C2-DC6E305335E1}"/>
    <dgm:cxn modelId="{8CCED25C-4D02-4B1D-90E8-FB23AC2B8BA5}" srcId="{FF6650EA-01F9-4C42-BC95-B2101430118E}" destId="{1701986F-23A2-415B-8FDD-0EE613993DCD}" srcOrd="5" destOrd="0" parTransId="{E9E0894D-728F-47E0-9D65-ECF93CA601A7}" sibTransId="{3624597B-490D-4EAE-AB75-9693F24AE4F0}"/>
    <dgm:cxn modelId="{2AEBAF6F-119A-4425-B982-5FBA9E84569E}" type="presOf" srcId="{490FC3CE-32EC-418F-BD11-A1E6267959A8}" destId="{A68F7A93-7A19-4727-B331-C55F617A732B}" srcOrd="0" destOrd="0" presId="urn:microsoft.com/office/officeart/2005/8/layout/arrow5"/>
    <dgm:cxn modelId="{F7E75577-F5F4-4192-936D-AFD915C16935}" type="presOf" srcId="{17044F67-84F8-4D5C-B7AE-6B9D8CE08359}" destId="{A956129E-8274-4EEE-AC71-F31A8CF40861}" srcOrd="0" destOrd="0" presId="urn:microsoft.com/office/officeart/2005/8/layout/arrow5"/>
    <dgm:cxn modelId="{6A611992-CED8-48AD-A9C7-43AF1568D086}" type="presOf" srcId="{15FDA1DB-6B20-4A7E-AE39-87AAD4E9FB1A}" destId="{E87D4A37-C4C3-4B63-B1EA-3237AFEAEC6A}" srcOrd="0" destOrd="0" presId="urn:microsoft.com/office/officeart/2005/8/layout/arrow5"/>
    <dgm:cxn modelId="{118D7C9B-6C5E-451F-99EB-33B8B1B3B5C7}" type="presOf" srcId="{8A34A7D7-172B-4891-A6A2-979F9D0CCAE7}" destId="{8388A6E5-1BD4-4A9A-8504-3BCE7409F7E4}" srcOrd="0" destOrd="0" presId="urn:microsoft.com/office/officeart/2005/8/layout/arrow5"/>
    <dgm:cxn modelId="{2D33AFD5-3EA3-447A-A1BB-B724923C5D9D}" type="presOf" srcId="{A94A3DF0-700E-47C1-8C6E-3EA3DBDE445E}" destId="{3A2E2F3F-C45C-4C38-ABF9-C9A4C4826F61}" srcOrd="0" destOrd="0" presId="urn:microsoft.com/office/officeart/2005/8/layout/arrow5"/>
    <dgm:cxn modelId="{65DC4EE4-F184-4388-B0FD-47FB4B98A2F3}" srcId="{FF6650EA-01F9-4C42-BC95-B2101430118E}" destId="{A94A3DF0-700E-47C1-8C6E-3EA3DBDE445E}" srcOrd="0" destOrd="0" parTransId="{68AB4068-0622-4003-86B6-13AA77866F66}" sibTransId="{09366695-8A6B-43C9-8405-994892385E58}"/>
    <dgm:cxn modelId="{E71924E7-4779-4EE9-80EA-596C7A7CB98C}" type="presOf" srcId="{B41BFC7B-BC00-4878-9584-01A55078F097}" destId="{8C183385-365D-4757-A1F3-2D029D53B3A1}" srcOrd="0" destOrd="0" presId="urn:microsoft.com/office/officeart/2005/8/layout/arrow5"/>
    <dgm:cxn modelId="{353B4BE9-4D0F-4BC1-BB02-FDD9A1E867E8}" srcId="{FF6650EA-01F9-4C42-BC95-B2101430118E}" destId="{8A34A7D7-172B-4891-A6A2-979F9D0CCAE7}" srcOrd="4" destOrd="0" parTransId="{7C3BBCAE-86A9-413E-BC03-B3AAC7D6D8E6}" sibTransId="{9323366E-18CA-4A7C-8DA1-3E7B2369359A}"/>
    <dgm:cxn modelId="{E0C3EBEC-D416-42E6-AAEF-0F4F624770D9}" type="presOf" srcId="{1701986F-23A2-415B-8FDD-0EE613993DCD}" destId="{46E494BB-8FF3-4D69-B9D7-D90DC0EA35B5}" srcOrd="0" destOrd="0" presId="urn:microsoft.com/office/officeart/2005/8/layout/arrow5"/>
    <dgm:cxn modelId="{D30175F1-91E5-480E-B8C9-E48A8F7663E5}" srcId="{FF6650EA-01F9-4C42-BC95-B2101430118E}" destId="{15FDA1DB-6B20-4A7E-AE39-87AAD4E9FB1A}" srcOrd="2" destOrd="0" parTransId="{0A544AF1-9570-4120-BF0C-088A6AF86449}" sibTransId="{0583B909-724B-45CB-A8B8-3AFF8CC83ED7}"/>
    <dgm:cxn modelId="{835161FC-C7C6-464E-8A16-FEFC866216A2}" srcId="{FF6650EA-01F9-4C42-BC95-B2101430118E}" destId="{17044F67-84F8-4D5C-B7AE-6B9D8CE08359}" srcOrd="6" destOrd="0" parTransId="{A1268883-EA9C-4881-BBD5-D593E7D63BFA}" sibTransId="{9A3AEC31-F7C0-4180-A114-2DA7B2D538BD}"/>
    <dgm:cxn modelId="{C0F7664A-A434-4C26-89E6-98ED4A41F904}" type="presParOf" srcId="{09E894CA-FC0B-419A-A8C7-D556F4546F7F}" destId="{3A2E2F3F-C45C-4C38-ABF9-C9A4C4826F61}" srcOrd="0" destOrd="0" presId="urn:microsoft.com/office/officeart/2005/8/layout/arrow5"/>
    <dgm:cxn modelId="{09A2CD67-30EB-4318-B807-B7E4E66F8E54}" type="presParOf" srcId="{09E894CA-FC0B-419A-A8C7-D556F4546F7F}" destId="{8C183385-365D-4757-A1F3-2D029D53B3A1}" srcOrd="1" destOrd="0" presId="urn:microsoft.com/office/officeart/2005/8/layout/arrow5"/>
    <dgm:cxn modelId="{A1D08998-2B05-4BFD-8A4A-248817550C0F}" type="presParOf" srcId="{09E894CA-FC0B-419A-A8C7-D556F4546F7F}" destId="{E87D4A37-C4C3-4B63-B1EA-3237AFEAEC6A}" srcOrd="2" destOrd="0" presId="urn:microsoft.com/office/officeart/2005/8/layout/arrow5"/>
    <dgm:cxn modelId="{24D90D7E-E1AE-4FB2-B8F0-B628D432EB06}" type="presParOf" srcId="{09E894CA-FC0B-419A-A8C7-D556F4546F7F}" destId="{A68F7A93-7A19-4727-B331-C55F617A732B}" srcOrd="3" destOrd="0" presId="urn:microsoft.com/office/officeart/2005/8/layout/arrow5"/>
    <dgm:cxn modelId="{AE521A6C-1AB3-4512-B41D-AB217164EB59}" type="presParOf" srcId="{09E894CA-FC0B-419A-A8C7-D556F4546F7F}" destId="{8388A6E5-1BD4-4A9A-8504-3BCE7409F7E4}" srcOrd="4" destOrd="0" presId="urn:microsoft.com/office/officeart/2005/8/layout/arrow5"/>
    <dgm:cxn modelId="{14E7F8F4-0798-4E9C-9556-556C32DF47AE}" type="presParOf" srcId="{09E894CA-FC0B-419A-A8C7-D556F4546F7F}" destId="{46E494BB-8FF3-4D69-B9D7-D90DC0EA35B5}" srcOrd="5" destOrd="0" presId="urn:microsoft.com/office/officeart/2005/8/layout/arrow5"/>
    <dgm:cxn modelId="{BF7E32EA-75AB-4A99-B5C1-8FBE429DE650}" type="presParOf" srcId="{09E894CA-FC0B-419A-A8C7-D556F4546F7F}" destId="{A956129E-8274-4EEE-AC71-F31A8CF40861}" srcOrd="6" destOrd="0" presId="urn:microsoft.com/office/officeart/2005/8/layout/arrow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6650EA-01F9-4C42-BC95-B2101430118E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4A3DF0-700E-47C1-8C6E-3EA3DBDE445E}">
      <dgm:prSet/>
      <dgm:spPr/>
      <dgm:t>
        <a:bodyPr/>
        <a:lstStyle/>
        <a:p>
          <a:r>
            <a:rPr lang="en-US" b="1" dirty="0"/>
            <a:t>Anatomic Pathology &amp; Centers of Excellence</a:t>
          </a:r>
        </a:p>
      </dgm:t>
    </dgm:pt>
    <dgm:pt modelId="{68AB4068-0622-4003-86B6-13AA77866F66}" type="parTrans" cxnId="{65DC4EE4-F184-4388-B0FD-47FB4B98A2F3}">
      <dgm:prSet/>
      <dgm:spPr/>
      <dgm:t>
        <a:bodyPr/>
        <a:lstStyle/>
        <a:p>
          <a:endParaRPr lang="en-US"/>
        </a:p>
      </dgm:t>
    </dgm:pt>
    <dgm:pt modelId="{09366695-8A6B-43C9-8405-994892385E58}" type="sibTrans" cxnId="{65DC4EE4-F184-4388-B0FD-47FB4B98A2F3}">
      <dgm:prSet/>
      <dgm:spPr/>
      <dgm:t>
        <a:bodyPr/>
        <a:lstStyle/>
        <a:p>
          <a:endParaRPr lang="en-US"/>
        </a:p>
      </dgm:t>
    </dgm:pt>
    <dgm:pt modelId="{B41BFC7B-BC00-4878-9584-01A55078F097}">
      <dgm:prSet/>
      <dgm:spPr/>
      <dgm:t>
        <a:bodyPr/>
        <a:lstStyle/>
        <a:p>
          <a:r>
            <a:rPr lang="en-US" b="1" dirty="0"/>
            <a:t>Clinical Pathology (Lab Medicine)</a:t>
          </a:r>
        </a:p>
      </dgm:t>
    </dgm:pt>
    <dgm:pt modelId="{0C37747C-CCC3-47E2-8DA2-0C66D1D2CFA9}" type="parTrans" cxnId="{4BA5801D-44AE-4875-9D37-70A32432E128}">
      <dgm:prSet/>
      <dgm:spPr/>
      <dgm:t>
        <a:bodyPr/>
        <a:lstStyle/>
        <a:p>
          <a:endParaRPr lang="en-US"/>
        </a:p>
      </dgm:t>
    </dgm:pt>
    <dgm:pt modelId="{D78F241C-16DB-42D0-B9C2-DC6E305335E1}" type="sibTrans" cxnId="{4BA5801D-44AE-4875-9D37-70A32432E128}">
      <dgm:prSet/>
      <dgm:spPr/>
      <dgm:t>
        <a:bodyPr/>
        <a:lstStyle/>
        <a:p>
          <a:endParaRPr lang="en-US"/>
        </a:p>
      </dgm:t>
    </dgm:pt>
    <dgm:pt modelId="{15FDA1DB-6B20-4A7E-AE39-87AAD4E9FB1A}">
      <dgm:prSet/>
      <dgm:spPr/>
      <dgm:t>
        <a:bodyPr/>
        <a:lstStyle/>
        <a:p>
          <a:r>
            <a:rPr lang="en-US" b="1" dirty="0"/>
            <a:t>Molecular &amp; Genomic Pathology</a:t>
          </a:r>
        </a:p>
      </dgm:t>
    </dgm:pt>
    <dgm:pt modelId="{0A544AF1-9570-4120-BF0C-088A6AF86449}" type="parTrans" cxnId="{D30175F1-91E5-480E-B8C9-E48A8F7663E5}">
      <dgm:prSet/>
      <dgm:spPr/>
      <dgm:t>
        <a:bodyPr/>
        <a:lstStyle/>
        <a:p>
          <a:endParaRPr lang="en-US"/>
        </a:p>
      </dgm:t>
    </dgm:pt>
    <dgm:pt modelId="{0583B909-724B-45CB-A8B8-3AFF8CC83ED7}" type="sibTrans" cxnId="{D30175F1-91E5-480E-B8C9-E48A8F7663E5}">
      <dgm:prSet/>
      <dgm:spPr/>
      <dgm:t>
        <a:bodyPr/>
        <a:lstStyle/>
        <a:p>
          <a:endParaRPr lang="en-US"/>
        </a:p>
      </dgm:t>
    </dgm:pt>
    <dgm:pt modelId="{490FC3CE-32EC-418F-BD11-A1E6267959A8}">
      <dgm:prSet/>
      <dgm:spPr/>
      <dgm:t>
        <a:bodyPr/>
        <a:lstStyle/>
        <a:p>
          <a:r>
            <a:rPr lang="en-US" b="1" dirty="0"/>
            <a:t>Computational Pathology &amp; Informatics</a:t>
          </a:r>
        </a:p>
      </dgm:t>
    </dgm:pt>
    <dgm:pt modelId="{15375FCF-11C2-4DC1-9DE3-5AC16CFBCF17}" type="parTrans" cxnId="{9961D403-709F-4B4B-9701-87600821C3FA}">
      <dgm:prSet/>
      <dgm:spPr/>
      <dgm:t>
        <a:bodyPr/>
        <a:lstStyle/>
        <a:p>
          <a:endParaRPr lang="en-US"/>
        </a:p>
      </dgm:t>
    </dgm:pt>
    <dgm:pt modelId="{81164BE1-838D-42E0-A9BE-3DEB2726039B}" type="sibTrans" cxnId="{9961D403-709F-4B4B-9701-87600821C3FA}">
      <dgm:prSet/>
      <dgm:spPr/>
      <dgm:t>
        <a:bodyPr/>
        <a:lstStyle/>
        <a:p>
          <a:endParaRPr lang="en-US"/>
        </a:p>
      </dgm:t>
    </dgm:pt>
    <dgm:pt modelId="{8A34A7D7-172B-4891-A6A2-979F9D0CCAE7}">
      <dgm:prSet/>
      <dgm:spPr/>
      <dgm:t>
        <a:bodyPr/>
        <a:lstStyle/>
        <a:p>
          <a:r>
            <a:rPr lang="en-US" b="1" dirty="0"/>
            <a:t>Translational Pathology</a:t>
          </a:r>
        </a:p>
      </dgm:t>
    </dgm:pt>
    <dgm:pt modelId="{7C3BBCAE-86A9-413E-BC03-B3AAC7D6D8E6}" type="parTrans" cxnId="{353B4BE9-4D0F-4BC1-BB02-FDD9A1E867E8}">
      <dgm:prSet/>
      <dgm:spPr/>
      <dgm:t>
        <a:bodyPr/>
        <a:lstStyle/>
        <a:p>
          <a:endParaRPr lang="en-US"/>
        </a:p>
      </dgm:t>
    </dgm:pt>
    <dgm:pt modelId="{9323366E-18CA-4A7C-8DA1-3E7B2369359A}" type="sibTrans" cxnId="{353B4BE9-4D0F-4BC1-BB02-FDD9A1E867E8}">
      <dgm:prSet/>
      <dgm:spPr/>
      <dgm:t>
        <a:bodyPr/>
        <a:lstStyle/>
        <a:p>
          <a:endParaRPr lang="en-US"/>
        </a:p>
      </dgm:t>
    </dgm:pt>
    <dgm:pt modelId="{1701986F-23A2-415B-8FDD-0EE613993DCD}">
      <dgm:prSet/>
      <dgm:spPr/>
      <dgm:t>
        <a:bodyPr/>
        <a:lstStyle/>
        <a:p>
          <a:r>
            <a:rPr lang="en-US" b="1"/>
            <a:t>Experimental Pathology</a:t>
          </a:r>
        </a:p>
      </dgm:t>
    </dgm:pt>
    <dgm:pt modelId="{E9E0894D-728F-47E0-9D65-ECF93CA601A7}" type="parTrans" cxnId="{8CCED25C-4D02-4B1D-90E8-FB23AC2B8BA5}">
      <dgm:prSet/>
      <dgm:spPr/>
      <dgm:t>
        <a:bodyPr/>
        <a:lstStyle/>
        <a:p>
          <a:endParaRPr lang="en-US"/>
        </a:p>
      </dgm:t>
    </dgm:pt>
    <dgm:pt modelId="{3624597B-490D-4EAE-AB75-9693F24AE4F0}" type="sibTrans" cxnId="{8CCED25C-4D02-4B1D-90E8-FB23AC2B8BA5}">
      <dgm:prSet/>
      <dgm:spPr/>
      <dgm:t>
        <a:bodyPr/>
        <a:lstStyle/>
        <a:p>
          <a:endParaRPr lang="en-US"/>
        </a:p>
      </dgm:t>
    </dgm:pt>
    <dgm:pt modelId="{17044F67-84F8-4D5C-B7AE-6B9D8CE08359}">
      <dgm:prSet/>
      <dgm:spPr/>
      <dgm:t>
        <a:bodyPr/>
        <a:lstStyle/>
        <a:p>
          <a:r>
            <a:rPr lang="en-US" b="1" dirty="0"/>
            <a:t>Community Pathology</a:t>
          </a:r>
        </a:p>
      </dgm:t>
    </dgm:pt>
    <dgm:pt modelId="{A1268883-EA9C-4881-BBD5-D593E7D63BFA}" type="parTrans" cxnId="{835161FC-C7C6-464E-8A16-FEFC866216A2}">
      <dgm:prSet/>
      <dgm:spPr/>
      <dgm:t>
        <a:bodyPr/>
        <a:lstStyle/>
        <a:p>
          <a:endParaRPr lang="en-US"/>
        </a:p>
      </dgm:t>
    </dgm:pt>
    <dgm:pt modelId="{9A3AEC31-F7C0-4180-A114-2DA7B2D538BD}" type="sibTrans" cxnId="{835161FC-C7C6-464E-8A16-FEFC866216A2}">
      <dgm:prSet/>
      <dgm:spPr/>
      <dgm:t>
        <a:bodyPr/>
        <a:lstStyle/>
        <a:p>
          <a:endParaRPr lang="en-US"/>
        </a:p>
      </dgm:t>
    </dgm:pt>
    <dgm:pt modelId="{09E894CA-FC0B-419A-A8C7-D556F4546F7F}" type="pres">
      <dgm:prSet presAssocID="{FF6650EA-01F9-4C42-BC95-B2101430118E}" presName="diagram" presStyleCnt="0">
        <dgm:presLayoutVars>
          <dgm:dir/>
          <dgm:resizeHandles val="exact"/>
        </dgm:presLayoutVars>
      </dgm:prSet>
      <dgm:spPr/>
    </dgm:pt>
    <dgm:pt modelId="{3A2E2F3F-C45C-4C38-ABF9-C9A4C4826F61}" type="pres">
      <dgm:prSet presAssocID="{A94A3DF0-700E-47C1-8C6E-3EA3DBDE445E}" presName="arrow" presStyleLbl="node1" presStyleIdx="0" presStyleCnt="7">
        <dgm:presLayoutVars>
          <dgm:bulletEnabled val="1"/>
        </dgm:presLayoutVars>
      </dgm:prSet>
      <dgm:spPr/>
    </dgm:pt>
    <dgm:pt modelId="{8C183385-365D-4757-A1F3-2D029D53B3A1}" type="pres">
      <dgm:prSet presAssocID="{B41BFC7B-BC00-4878-9584-01A55078F097}" presName="arrow" presStyleLbl="node1" presStyleIdx="1" presStyleCnt="7">
        <dgm:presLayoutVars>
          <dgm:bulletEnabled val="1"/>
        </dgm:presLayoutVars>
      </dgm:prSet>
      <dgm:spPr/>
    </dgm:pt>
    <dgm:pt modelId="{E87D4A37-C4C3-4B63-B1EA-3237AFEAEC6A}" type="pres">
      <dgm:prSet presAssocID="{15FDA1DB-6B20-4A7E-AE39-87AAD4E9FB1A}" presName="arrow" presStyleLbl="node1" presStyleIdx="2" presStyleCnt="7">
        <dgm:presLayoutVars>
          <dgm:bulletEnabled val="1"/>
        </dgm:presLayoutVars>
      </dgm:prSet>
      <dgm:spPr/>
    </dgm:pt>
    <dgm:pt modelId="{A68F7A93-7A19-4727-B331-C55F617A732B}" type="pres">
      <dgm:prSet presAssocID="{490FC3CE-32EC-418F-BD11-A1E6267959A8}" presName="arrow" presStyleLbl="node1" presStyleIdx="3" presStyleCnt="7">
        <dgm:presLayoutVars>
          <dgm:bulletEnabled val="1"/>
        </dgm:presLayoutVars>
      </dgm:prSet>
      <dgm:spPr/>
    </dgm:pt>
    <dgm:pt modelId="{8388A6E5-1BD4-4A9A-8504-3BCE7409F7E4}" type="pres">
      <dgm:prSet presAssocID="{8A34A7D7-172B-4891-A6A2-979F9D0CCAE7}" presName="arrow" presStyleLbl="node1" presStyleIdx="4" presStyleCnt="7">
        <dgm:presLayoutVars>
          <dgm:bulletEnabled val="1"/>
        </dgm:presLayoutVars>
      </dgm:prSet>
      <dgm:spPr/>
    </dgm:pt>
    <dgm:pt modelId="{46E494BB-8FF3-4D69-B9D7-D90DC0EA35B5}" type="pres">
      <dgm:prSet presAssocID="{1701986F-23A2-415B-8FDD-0EE613993DCD}" presName="arrow" presStyleLbl="node1" presStyleIdx="5" presStyleCnt="7">
        <dgm:presLayoutVars>
          <dgm:bulletEnabled val="1"/>
        </dgm:presLayoutVars>
      </dgm:prSet>
      <dgm:spPr/>
    </dgm:pt>
    <dgm:pt modelId="{A956129E-8274-4EEE-AC71-F31A8CF40861}" type="pres">
      <dgm:prSet presAssocID="{17044F67-84F8-4D5C-B7AE-6B9D8CE08359}" presName="arrow" presStyleLbl="node1" presStyleIdx="6" presStyleCnt="7">
        <dgm:presLayoutVars>
          <dgm:bulletEnabled val="1"/>
        </dgm:presLayoutVars>
      </dgm:prSet>
      <dgm:spPr/>
    </dgm:pt>
  </dgm:ptLst>
  <dgm:cxnLst>
    <dgm:cxn modelId="{9961D403-709F-4B4B-9701-87600821C3FA}" srcId="{FF6650EA-01F9-4C42-BC95-B2101430118E}" destId="{490FC3CE-32EC-418F-BD11-A1E6267959A8}" srcOrd="3" destOrd="0" parTransId="{15375FCF-11C2-4DC1-9DE3-5AC16CFBCF17}" sibTransId="{81164BE1-838D-42E0-A9BE-3DEB2726039B}"/>
    <dgm:cxn modelId="{CB506009-57DC-40FB-BB50-A5D71A3CF1DA}" type="presOf" srcId="{FF6650EA-01F9-4C42-BC95-B2101430118E}" destId="{09E894CA-FC0B-419A-A8C7-D556F4546F7F}" srcOrd="0" destOrd="0" presId="urn:microsoft.com/office/officeart/2005/8/layout/arrow5"/>
    <dgm:cxn modelId="{4BA5801D-44AE-4875-9D37-70A32432E128}" srcId="{FF6650EA-01F9-4C42-BC95-B2101430118E}" destId="{B41BFC7B-BC00-4878-9584-01A55078F097}" srcOrd="1" destOrd="0" parTransId="{0C37747C-CCC3-47E2-8DA2-0C66D1D2CFA9}" sibTransId="{D78F241C-16DB-42D0-B9C2-DC6E305335E1}"/>
    <dgm:cxn modelId="{8CCED25C-4D02-4B1D-90E8-FB23AC2B8BA5}" srcId="{FF6650EA-01F9-4C42-BC95-B2101430118E}" destId="{1701986F-23A2-415B-8FDD-0EE613993DCD}" srcOrd="5" destOrd="0" parTransId="{E9E0894D-728F-47E0-9D65-ECF93CA601A7}" sibTransId="{3624597B-490D-4EAE-AB75-9693F24AE4F0}"/>
    <dgm:cxn modelId="{2AEBAF6F-119A-4425-B982-5FBA9E84569E}" type="presOf" srcId="{490FC3CE-32EC-418F-BD11-A1E6267959A8}" destId="{A68F7A93-7A19-4727-B331-C55F617A732B}" srcOrd="0" destOrd="0" presId="urn:microsoft.com/office/officeart/2005/8/layout/arrow5"/>
    <dgm:cxn modelId="{F7E75577-F5F4-4192-936D-AFD915C16935}" type="presOf" srcId="{17044F67-84F8-4D5C-B7AE-6B9D8CE08359}" destId="{A956129E-8274-4EEE-AC71-F31A8CF40861}" srcOrd="0" destOrd="0" presId="urn:microsoft.com/office/officeart/2005/8/layout/arrow5"/>
    <dgm:cxn modelId="{6A611992-CED8-48AD-A9C7-43AF1568D086}" type="presOf" srcId="{15FDA1DB-6B20-4A7E-AE39-87AAD4E9FB1A}" destId="{E87D4A37-C4C3-4B63-B1EA-3237AFEAEC6A}" srcOrd="0" destOrd="0" presId="urn:microsoft.com/office/officeart/2005/8/layout/arrow5"/>
    <dgm:cxn modelId="{118D7C9B-6C5E-451F-99EB-33B8B1B3B5C7}" type="presOf" srcId="{8A34A7D7-172B-4891-A6A2-979F9D0CCAE7}" destId="{8388A6E5-1BD4-4A9A-8504-3BCE7409F7E4}" srcOrd="0" destOrd="0" presId="urn:microsoft.com/office/officeart/2005/8/layout/arrow5"/>
    <dgm:cxn modelId="{2D33AFD5-3EA3-447A-A1BB-B724923C5D9D}" type="presOf" srcId="{A94A3DF0-700E-47C1-8C6E-3EA3DBDE445E}" destId="{3A2E2F3F-C45C-4C38-ABF9-C9A4C4826F61}" srcOrd="0" destOrd="0" presId="urn:microsoft.com/office/officeart/2005/8/layout/arrow5"/>
    <dgm:cxn modelId="{65DC4EE4-F184-4388-B0FD-47FB4B98A2F3}" srcId="{FF6650EA-01F9-4C42-BC95-B2101430118E}" destId="{A94A3DF0-700E-47C1-8C6E-3EA3DBDE445E}" srcOrd="0" destOrd="0" parTransId="{68AB4068-0622-4003-86B6-13AA77866F66}" sibTransId="{09366695-8A6B-43C9-8405-994892385E58}"/>
    <dgm:cxn modelId="{E71924E7-4779-4EE9-80EA-596C7A7CB98C}" type="presOf" srcId="{B41BFC7B-BC00-4878-9584-01A55078F097}" destId="{8C183385-365D-4757-A1F3-2D029D53B3A1}" srcOrd="0" destOrd="0" presId="urn:microsoft.com/office/officeart/2005/8/layout/arrow5"/>
    <dgm:cxn modelId="{353B4BE9-4D0F-4BC1-BB02-FDD9A1E867E8}" srcId="{FF6650EA-01F9-4C42-BC95-B2101430118E}" destId="{8A34A7D7-172B-4891-A6A2-979F9D0CCAE7}" srcOrd="4" destOrd="0" parTransId="{7C3BBCAE-86A9-413E-BC03-B3AAC7D6D8E6}" sibTransId="{9323366E-18CA-4A7C-8DA1-3E7B2369359A}"/>
    <dgm:cxn modelId="{E0C3EBEC-D416-42E6-AAEF-0F4F624770D9}" type="presOf" srcId="{1701986F-23A2-415B-8FDD-0EE613993DCD}" destId="{46E494BB-8FF3-4D69-B9D7-D90DC0EA35B5}" srcOrd="0" destOrd="0" presId="urn:microsoft.com/office/officeart/2005/8/layout/arrow5"/>
    <dgm:cxn modelId="{D30175F1-91E5-480E-B8C9-E48A8F7663E5}" srcId="{FF6650EA-01F9-4C42-BC95-B2101430118E}" destId="{15FDA1DB-6B20-4A7E-AE39-87AAD4E9FB1A}" srcOrd="2" destOrd="0" parTransId="{0A544AF1-9570-4120-BF0C-088A6AF86449}" sibTransId="{0583B909-724B-45CB-A8B8-3AFF8CC83ED7}"/>
    <dgm:cxn modelId="{835161FC-C7C6-464E-8A16-FEFC866216A2}" srcId="{FF6650EA-01F9-4C42-BC95-B2101430118E}" destId="{17044F67-84F8-4D5C-B7AE-6B9D8CE08359}" srcOrd="6" destOrd="0" parTransId="{A1268883-EA9C-4881-BBD5-D593E7D63BFA}" sibTransId="{9A3AEC31-F7C0-4180-A114-2DA7B2D538BD}"/>
    <dgm:cxn modelId="{C0F7664A-A434-4C26-89E6-98ED4A41F904}" type="presParOf" srcId="{09E894CA-FC0B-419A-A8C7-D556F4546F7F}" destId="{3A2E2F3F-C45C-4C38-ABF9-C9A4C4826F61}" srcOrd="0" destOrd="0" presId="urn:microsoft.com/office/officeart/2005/8/layout/arrow5"/>
    <dgm:cxn modelId="{09A2CD67-30EB-4318-B807-B7E4E66F8E54}" type="presParOf" srcId="{09E894CA-FC0B-419A-A8C7-D556F4546F7F}" destId="{8C183385-365D-4757-A1F3-2D029D53B3A1}" srcOrd="1" destOrd="0" presId="urn:microsoft.com/office/officeart/2005/8/layout/arrow5"/>
    <dgm:cxn modelId="{A1D08998-2B05-4BFD-8A4A-248817550C0F}" type="presParOf" srcId="{09E894CA-FC0B-419A-A8C7-D556F4546F7F}" destId="{E87D4A37-C4C3-4B63-B1EA-3237AFEAEC6A}" srcOrd="2" destOrd="0" presId="urn:microsoft.com/office/officeart/2005/8/layout/arrow5"/>
    <dgm:cxn modelId="{24D90D7E-E1AE-4FB2-B8F0-B628D432EB06}" type="presParOf" srcId="{09E894CA-FC0B-419A-A8C7-D556F4546F7F}" destId="{A68F7A93-7A19-4727-B331-C55F617A732B}" srcOrd="3" destOrd="0" presId="urn:microsoft.com/office/officeart/2005/8/layout/arrow5"/>
    <dgm:cxn modelId="{AE521A6C-1AB3-4512-B41D-AB217164EB59}" type="presParOf" srcId="{09E894CA-FC0B-419A-A8C7-D556F4546F7F}" destId="{8388A6E5-1BD4-4A9A-8504-3BCE7409F7E4}" srcOrd="4" destOrd="0" presId="urn:microsoft.com/office/officeart/2005/8/layout/arrow5"/>
    <dgm:cxn modelId="{14E7F8F4-0798-4E9C-9556-556C32DF47AE}" type="presParOf" srcId="{09E894CA-FC0B-419A-A8C7-D556F4546F7F}" destId="{46E494BB-8FF3-4D69-B9D7-D90DC0EA35B5}" srcOrd="5" destOrd="0" presId="urn:microsoft.com/office/officeart/2005/8/layout/arrow5"/>
    <dgm:cxn modelId="{BF7E32EA-75AB-4A99-B5C1-8FBE429DE650}" type="presParOf" srcId="{09E894CA-FC0B-419A-A8C7-D556F4546F7F}" destId="{A956129E-8274-4EEE-AC71-F31A8CF40861}" srcOrd="6" destOrd="0" presId="urn:microsoft.com/office/officeart/2005/8/layout/arrow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88A6BD-5A4F-4DD6-AB9F-53A5522AD43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49623F-0007-4222-9C20-7C959ED2D104}">
      <dgm:prSet/>
      <dgm:spPr/>
      <dgm:t>
        <a:bodyPr/>
        <a:lstStyle/>
        <a:p>
          <a:pPr algn="ctr"/>
          <a:r>
            <a:rPr lang="en-US" b="1" dirty="0"/>
            <a:t>Detect rare events (e.g. microorganisms, cancer)</a:t>
          </a:r>
          <a:endParaRPr lang="en-US" dirty="0"/>
        </a:p>
      </dgm:t>
    </dgm:pt>
    <dgm:pt modelId="{DB28F704-747D-4DDE-9C54-AFA0E6D25D24}" type="parTrans" cxnId="{2F7BE55C-CCC4-43D0-9D49-2149B6A34DE2}">
      <dgm:prSet/>
      <dgm:spPr/>
      <dgm:t>
        <a:bodyPr/>
        <a:lstStyle/>
        <a:p>
          <a:endParaRPr lang="en-US"/>
        </a:p>
      </dgm:t>
    </dgm:pt>
    <dgm:pt modelId="{B396B59E-107B-4AD4-81D4-E3A154B5B4CC}" type="sibTrans" cxnId="{2F7BE55C-CCC4-43D0-9D49-2149B6A34DE2}">
      <dgm:prSet/>
      <dgm:spPr/>
      <dgm:t>
        <a:bodyPr/>
        <a:lstStyle/>
        <a:p>
          <a:endParaRPr lang="en-US"/>
        </a:p>
      </dgm:t>
    </dgm:pt>
    <dgm:pt modelId="{800A2640-21E5-4D1B-B4C3-B5DCA7AEE6F8}">
      <dgm:prSet/>
      <dgm:spPr/>
      <dgm:t>
        <a:bodyPr/>
        <a:lstStyle/>
        <a:p>
          <a:pPr algn="ctr"/>
          <a:r>
            <a:rPr lang="en-US" b="1" dirty="0"/>
            <a:t>Automatically quantify features in digital images</a:t>
          </a:r>
          <a:endParaRPr lang="en-US" dirty="0"/>
        </a:p>
      </dgm:t>
    </dgm:pt>
    <dgm:pt modelId="{7A8BB602-C40A-45F7-BF77-2C6D58FBFC67}" type="parTrans" cxnId="{8820EBEC-AC97-425A-A34A-ABDF2F96D9D8}">
      <dgm:prSet/>
      <dgm:spPr/>
      <dgm:t>
        <a:bodyPr/>
        <a:lstStyle/>
        <a:p>
          <a:endParaRPr lang="en-US"/>
        </a:p>
      </dgm:t>
    </dgm:pt>
    <dgm:pt modelId="{388CB2FB-F0CC-4F6C-A8E5-12936DB46440}" type="sibTrans" cxnId="{8820EBEC-AC97-425A-A34A-ABDF2F96D9D8}">
      <dgm:prSet/>
      <dgm:spPr/>
      <dgm:t>
        <a:bodyPr/>
        <a:lstStyle/>
        <a:p>
          <a:endParaRPr lang="en-US"/>
        </a:p>
      </dgm:t>
    </dgm:pt>
    <dgm:pt modelId="{F67CDDAB-95FA-4AE0-A806-D93F80479202}">
      <dgm:prSet/>
      <dgm:spPr/>
      <dgm:t>
        <a:bodyPr/>
        <a:lstStyle/>
        <a:p>
          <a:pPr algn="ctr"/>
          <a:r>
            <a:rPr lang="en-US" b="1" dirty="0"/>
            <a:t>Diagnose diseases (e.g. cancer) from digital slides</a:t>
          </a:r>
          <a:endParaRPr lang="en-US" dirty="0"/>
        </a:p>
      </dgm:t>
    </dgm:pt>
    <dgm:pt modelId="{EBA7F58A-CC3D-41A1-B83E-F7F689108661}" type="parTrans" cxnId="{7895D92A-52CF-4ED8-AE22-FC40F60949D8}">
      <dgm:prSet/>
      <dgm:spPr/>
      <dgm:t>
        <a:bodyPr/>
        <a:lstStyle/>
        <a:p>
          <a:endParaRPr lang="en-US"/>
        </a:p>
      </dgm:t>
    </dgm:pt>
    <dgm:pt modelId="{BE2E3496-E94A-4564-97F7-818DF5FC140F}" type="sibTrans" cxnId="{7895D92A-52CF-4ED8-AE22-FC40F60949D8}">
      <dgm:prSet/>
      <dgm:spPr/>
      <dgm:t>
        <a:bodyPr/>
        <a:lstStyle/>
        <a:p>
          <a:endParaRPr lang="en-US"/>
        </a:p>
      </dgm:t>
    </dgm:pt>
    <dgm:pt modelId="{F00D3572-FAA7-46B1-81D1-F10356C8F0FB}">
      <dgm:prSet/>
      <dgm:spPr/>
      <dgm:t>
        <a:bodyPr/>
        <a:lstStyle/>
        <a:p>
          <a:pPr algn="ctr"/>
          <a:r>
            <a:rPr lang="en-US" b="1" dirty="0"/>
            <a:t>Make prognostic predictions by analyzing pixels</a:t>
          </a:r>
          <a:endParaRPr lang="en-US" dirty="0"/>
        </a:p>
      </dgm:t>
    </dgm:pt>
    <dgm:pt modelId="{C586BA28-6F05-4BA9-904D-1B0639248A26}" type="parTrans" cxnId="{852849D9-BE5D-4614-B073-FC1BE6DBC29A}">
      <dgm:prSet/>
      <dgm:spPr/>
      <dgm:t>
        <a:bodyPr/>
        <a:lstStyle/>
        <a:p>
          <a:endParaRPr lang="en-US"/>
        </a:p>
      </dgm:t>
    </dgm:pt>
    <dgm:pt modelId="{B63A4DEE-B91D-4224-9480-0AC556499D34}" type="sibTrans" cxnId="{852849D9-BE5D-4614-B073-FC1BE6DBC29A}">
      <dgm:prSet/>
      <dgm:spPr/>
      <dgm:t>
        <a:bodyPr/>
        <a:lstStyle/>
        <a:p>
          <a:endParaRPr lang="en-US"/>
        </a:p>
      </dgm:t>
    </dgm:pt>
    <dgm:pt modelId="{64B58745-76D5-4CEE-907F-53EC077FB83C}">
      <dgm:prSet/>
      <dgm:spPr/>
      <dgm:t>
        <a:bodyPr/>
        <a:lstStyle/>
        <a:p>
          <a:pPr algn="ctr"/>
          <a:r>
            <a:rPr lang="en-US" b="1" dirty="0"/>
            <a:t>Discovery (e.g. biomarker research, clinical trials)</a:t>
          </a:r>
          <a:endParaRPr lang="en-US" dirty="0"/>
        </a:p>
      </dgm:t>
    </dgm:pt>
    <dgm:pt modelId="{19D14FDF-BA76-4F8A-B302-144AB75EB1FC}" type="parTrans" cxnId="{1F0BF67D-E75A-40D2-9AF6-FDCA03B97214}">
      <dgm:prSet/>
      <dgm:spPr/>
      <dgm:t>
        <a:bodyPr/>
        <a:lstStyle/>
        <a:p>
          <a:endParaRPr lang="en-US"/>
        </a:p>
      </dgm:t>
    </dgm:pt>
    <dgm:pt modelId="{D101FE2C-681B-46B1-B48A-2C1C1B1CEB7C}" type="sibTrans" cxnId="{1F0BF67D-E75A-40D2-9AF6-FDCA03B97214}">
      <dgm:prSet/>
      <dgm:spPr/>
      <dgm:t>
        <a:bodyPr/>
        <a:lstStyle/>
        <a:p>
          <a:endParaRPr lang="en-US"/>
        </a:p>
      </dgm:t>
    </dgm:pt>
    <dgm:pt modelId="{7CB0F8A6-BDAA-4EBC-9DF2-FD43F4FBC1E5}" type="pres">
      <dgm:prSet presAssocID="{4E88A6BD-5A4F-4DD6-AB9F-53A5522AD43C}" presName="linear" presStyleCnt="0">
        <dgm:presLayoutVars>
          <dgm:animLvl val="lvl"/>
          <dgm:resizeHandles val="exact"/>
        </dgm:presLayoutVars>
      </dgm:prSet>
      <dgm:spPr/>
    </dgm:pt>
    <dgm:pt modelId="{913599C0-B86D-4E83-B0D1-F44726EAD63E}" type="pres">
      <dgm:prSet presAssocID="{0949623F-0007-4222-9C20-7C959ED2D1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AF164B9-74DC-4E27-B7A2-FD8858814E73}" type="pres">
      <dgm:prSet presAssocID="{B396B59E-107B-4AD4-81D4-E3A154B5B4CC}" presName="spacer" presStyleCnt="0"/>
      <dgm:spPr/>
    </dgm:pt>
    <dgm:pt modelId="{ABABF9E6-E032-4F4E-85C1-E219D8339ABF}" type="pres">
      <dgm:prSet presAssocID="{800A2640-21E5-4D1B-B4C3-B5DCA7AEE6F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BED587C-A21C-4FCC-BBF6-4D04901727C0}" type="pres">
      <dgm:prSet presAssocID="{388CB2FB-F0CC-4F6C-A8E5-12936DB46440}" presName="spacer" presStyleCnt="0"/>
      <dgm:spPr/>
    </dgm:pt>
    <dgm:pt modelId="{AAA4C3CF-6141-4E26-BE15-2A51A6CBFD6B}" type="pres">
      <dgm:prSet presAssocID="{F67CDDAB-95FA-4AE0-A806-D93F8047920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6F5144-AD2E-417F-8795-360561DEA57B}" type="pres">
      <dgm:prSet presAssocID="{BE2E3496-E94A-4564-97F7-818DF5FC140F}" presName="spacer" presStyleCnt="0"/>
      <dgm:spPr/>
    </dgm:pt>
    <dgm:pt modelId="{6A6606A6-9EA5-4A44-B80F-C921B25E9B49}" type="pres">
      <dgm:prSet presAssocID="{F00D3572-FAA7-46B1-81D1-F10356C8F0F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E741364-4138-41FA-8587-C12EEDE4C441}" type="pres">
      <dgm:prSet presAssocID="{B63A4DEE-B91D-4224-9480-0AC556499D34}" presName="spacer" presStyleCnt="0"/>
      <dgm:spPr/>
    </dgm:pt>
    <dgm:pt modelId="{6B78C747-8C8D-4AA7-AF98-B92089039028}" type="pres">
      <dgm:prSet presAssocID="{64B58745-76D5-4CEE-907F-53EC077FB83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C467C18-4965-481A-8A23-8207C56A8248}" type="presOf" srcId="{4E88A6BD-5A4F-4DD6-AB9F-53A5522AD43C}" destId="{7CB0F8A6-BDAA-4EBC-9DF2-FD43F4FBC1E5}" srcOrd="0" destOrd="0" presId="urn:microsoft.com/office/officeart/2005/8/layout/vList2"/>
    <dgm:cxn modelId="{7895D92A-52CF-4ED8-AE22-FC40F60949D8}" srcId="{4E88A6BD-5A4F-4DD6-AB9F-53A5522AD43C}" destId="{F67CDDAB-95FA-4AE0-A806-D93F80479202}" srcOrd="2" destOrd="0" parTransId="{EBA7F58A-CC3D-41A1-B83E-F7F689108661}" sibTransId="{BE2E3496-E94A-4564-97F7-818DF5FC140F}"/>
    <dgm:cxn modelId="{C612CE2F-7E04-4195-8D87-AC4384818D4D}" type="presOf" srcId="{800A2640-21E5-4D1B-B4C3-B5DCA7AEE6F8}" destId="{ABABF9E6-E032-4F4E-85C1-E219D8339ABF}" srcOrd="0" destOrd="0" presId="urn:microsoft.com/office/officeart/2005/8/layout/vList2"/>
    <dgm:cxn modelId="{2F7BE55C-CCC4-43D0-9D49-2149B6A34DE2}" srcId="{4E88A6BD-5A4F-4DD6-AB9F-53A5522AD43C}" destId="{0949623F-0007-4222-9C20-7C959ED2D104}" srcOrd="0" destOrd="0" parTransId="{DB28F704-747D-4DDE-9C54-AFA0E6D25D24}" sibTransId="{B396B59E-107B-4AD4-81D4-E3A154B5B4CC}"/>
    <dgm:cxn modelId="{1F0BF67D-E75A-40D2-9AF6-FDCA03B97214}" srcId="{4E88A6BD-5A4F-4DD6-AB9F-53A5522AD43C}" destId="{64B58745-76D5-4CEE-907F-53EC077FB83C}" srcOrd="4" destOrd="0" parTransId="{19D14FDF-BA76-4F8A-B302-144AB75EB1FC}" sibTransId="{D101FE2C-681B-46B1-B48A-2C1C1B1CEB7C}"/>
    <dgm:cxn modelId="{1AAC4582-520D-46E1-9923-64927F9A5DBE}" type="presOf" srcId="{64B58745-76D5-4CEE-907F-53EC077FB83C}" destId="{6B78C747-8C8D-4AA7-AF98-B92089039028}" srcOrd="0" destOrd="0" presId="urn:microsoft.com/office/officeart/2005/8/layout/vList2"/>
    <dgm:cxn modelId="{841DD188-11AA-4738-8B6B-1A90DB2CFA0A}" type="presOf" srcId="{0949623F-0007-4222-9C20-7C959ED2D104}" destId="{913599C0-B86D-4E83-B0D1-F44726EAD63E}" srcOrd="0" destOrd="0" presId="urn:microsoft.com/office/officeart/2005/8/layout/vList2"/>
    <dgm:cxn modelId="{852849D9-BE5D-4614-B073-FC1BE6DBC29A}" srcId="{4E88A6BD-5A4F-4DD6-AB9F-53A5522AD43C}" destId="{F00D3572-FAA7-46B1-81D1-F10356C8F0FB}" srcOrd="3" destOrd="0" parTransId="{C586BA28-6F05-4BA9-904D-1B0639248A26}" sibTransId="{B63A4DEE-B91D-4224-9480-0AC556499D34}"/>
    <dgm:cxn modelId="{6AB54DE9-8437-4BDE-8AFF-B30D4B1375F4}" type="presOf" srcId="{F67CDDAB-95FA-4AE0-A806-D93F80479202}" destId="{AAA4C3CF-6141-4E26-BE15-2A51A6CBFD6B}" srcOrd="0" destOrd="0" presId="urn:microsoft.com/office/officeart/2005/8/layout/vList2"/>
    <dgm:cxn modelId="{73CBB5EC-ABDB-46DC-9AEA-D6ECBBE63837}" type="presOf" srcId="{F00D3572-FAA7-46B1-81D1-F10356C8F0FB}" destId="{6A6606A6-9EA5-4A44-B80F-C921B25E9B49}" srcOrd="0" destOrd="0" presId="urn:microsoft.com/office/officeart/2005/8/layout/vList2"/>
    <dgm:cxn modelId="{8820EBEC-AC97-425A-A34A-ABDF2F96D9D8}" srcId="{4E88A6BD-5A4F-4DD6-AB9F-53A5522AD43C}" destId="{800A2640-21E5-4D1B-B4C3-B5DCA7AEE6F8}" srcOrd="1" destOrd="0" parTransId="{7A8BB602-C40A-45F7-BF77-2C6D58FBFC67}" sibTransId="{388CB2FB-F0CC-4F6C-A8E5-12936DB46440}"/>
    <dgm:cxn modelId="{51C7A1D5-7860-4C4A-B775-408E2C7F7E10}" type="presParOf" srcId="{7CB0F8A6-BDAA-4EBC-9DF2-FD43F4FBC1E5}" destId="{913599C0-B86D-4E83-B0D1-F44726EAD63E}" srcOrd="0" destOrd="0" presId="urn:microsoft.com/office/officeart/2005/8/layout/vList2"/>
    <dgm:cxn modelId="{69E079EA-5E5E-43C9-98F3-1F4961E14CC4}" type="presParOf" srcId="{7CB0F8A6-BDAA-4EBC-9DF2-FD43F4FBC1E5}" destId="{EAF164B9-74DC-4E27-B7A2-FD8858814E73}" srcOrd="1" destOrd="0" presId="urn:microsoft.com/office/officeart/2005/8/layout/vList2"/>
    <dgm:cxn modelId="{FB1C8DEC-568A-4C98-BECD-DECCB76C063E}" type="presParOf" srcId="{7CB0F8A6-BDAA-4EBC-9DF2-FD43F4FBC1E5}" destId="{ABABF9E6-E032-4F4E-85C1-E219D8339ABF}" srcOrd="2" destOrd="0" presId="urn:microsoft.com/office/officeart/2005/8/layout/vList2"/>
    <dgm:cxn modelId="{095E1029-4C04-4207-9BFD-BF185030BC08}" type="presParOf" srcId="{7CB0F8A6-BDAA-4EBC-9DF2-FD43F4FBC1E5}" destId="{9BED587C-A21C-4FCC-BBF6-4D04901727C0}" srcOrd="3" destOrd="0" presId="urn:microsoft.com/office/officeart/2005/8/layout/vList2"/>
    <dgm:cxn modelId="{3C2B8742-A3CE-406F-90B8-B8A53D1425AB}" type="presParOf" srcId="{7CB0F8A6-BDAA-4EBC-9DF2-FD43F4FBC1E5}" destId="{AAA4C3CF-6141-4E26-BE15-2A51A6CBFD6B}" srcOrd="4" destOrd="0" presId="urn:microsoft.com/office/officeart/2005/8/layout/vList2"/>
    <dgm:cxn modelId="{CD7B173B-D63D-46F8-B21C-C64F427ACAC0}" type="presParOf" srcId="{7CB0F8A6-BDAA-4EBC-9DF2-FD43F4FBC1E5}" destId="{206F5144-AD2E-417F-8795-360561DEA57B}" srcOrd="5" destOrd="0" presId="urn:microsoft.com/office/officeart/2005/8/layout/vList2"/>
    <dgm:cxn modelId="{7ADC1404-8965-46DC-8D8B-EE90B5881586}" type="presParOf" srcId="{7CB0F8A6-BDAA-4EBC-9DF2-FD43F4FBC1E5}" destId="{6A6606A6-9EA5-4A44-B80F-C921B25E9B49}" srcOrd="6" destOrd="0" presId="urn:microsoft.com/office/officeart/2005/8/layout/vList2"/>
    <dgm:cxn modelId="{5B62E802-8DA8-4913-BC30-D5E1FB7DB117}" type="presParOf" srcId="{7CB0F8A6-BDAA-4EBC-9DF2-FD43F4FBC1E5}" destId="{EE741364-4138-41FA-8587-C12EEDE4C441}" srcOrd="7" destOrd="0" presId="urn:microsoft.com/office/officeart/2005/8/layout/vList2"/>
    <dgm:cxn modelId="{80937F4D-C0C9-4C39-B0F3-9B7DE210BA2D}" type="presParOf" srcId="{7CB0F8A6-BDAA-4EBC-9DF2-FD43F4FBC1E5}" destId="{6B78C747-8C8D-4AA7-AF98-B9208903902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EA8ACA-5263-47DB-824D-8DD90746106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1900B5-F22B-4D5C-98A8-BCB020AFF134}">
      <dgm:prSet/>
      <dgm:spPr/>
      <dgm:t>
        <a:bodyPr/>
        <a:lstStyle/>
        <a:p>
          <a:r>
            <a:rPr lang="en-US" b="1"/>
            <a:t>Investigators from NYU</a:t>
          </a:r>
          <a:endParaRPr lang="en-US"/>
        </a:p>
      </dgm:t>
    </dgm:pt>
    <dgm:pt modelId="{F3CB9C06-CDC8-4BDA-B306-5914E506AF33}" type="parTrans" cxnId="{37D44238-14FB-4FA6-A0DC-AE7B4FC5FD4F}">
      <dgm:prSet/>
      <dgm:spPr/>
      <dgm:t>
        <a:bodyPr/>
        <a:lstStyle/>
        <a:p>
          <a:endParaRPr lang="en-US"/>
        </a:p>
      </dgm:t>
    </dgm:pt>
    <dgm:pt modelId="{327F738F-46AB-4C9D-9AB1-8352423368E9}" type="sibTrans" cxnId="{37D44238-14FB-4FA6-A0DC-AE7B4FC5FD4F}">
      <dgm:prSet/>
      <dgm:spPr/>
      <dgm:t>
        <a:bodyPr/>
        <a:lstStyle/>
        <a:p>
          <a:endParaRPr lang="en-US"/>
        </a:p>
      </dgm:t>
    </dgm:pt>
    <dgm:pt modelId="{69CB6BED-D62C-49F2-8949-5A0EB93FB40B}">
      <dgm:prSet/>
      <dgm:spPr/>
      <dgm:t>
        <a:bodyPr/>
        <a:lstStyle/>
        <a:p>
          <a:r>
            <a:rPr lang="en-US" b="1" dirty="0"/>
            <a:t>Trained a deep CNN on </a:t>
          </a:r>
          <a:r>
            <a:rPr lang="en-US" b="1" dirty="0" err="1"/>
            <a:t>WSI</a:t>
          </a:r>
          <a:r>
            <a:rPr lang="en-US" b="1" dirty="0"/>
            <a:t> of lung from </a:t>
          </a:r>
          <a:r>
            <a:rPr lang="en-US" b="1" dirty="0" err="1"/>
            <a:t>TCGA</a:t>
          </a:r>
          <a:endParaRPr lang="en-US" dirty="0"/>
        </a:p>
      </dgm:t>
    </dgm:pt>
    <dgm:pt modelId="{43786FE9-96E6-4EA5-991B-7A9F0DEFE3E2}" type="parTrans" cxnId="{16F68AEC-8468-4553-B4D8-C8DDAF41C48B}">
      <dgm:prSet/>
      <dgm:spPr/>
      <dgm:t>
        <a:bodyPr/>
        <a:lstStyle/>
        <a:p>
          <a:endParaRPr lang="en-US"/>
        </a:p>
      </dgm:t>
    </dgm:pt>
    <dgm:pt modelId="{5B29930F-8009-4C0A-90C9-6ED448E388A1}" type="sibTrans" cxnId="{16F68AEC-8468-4553-B4D8-C8DDAF41C48B}">
      <dgm:prSet/>
      <dgm:spPr/>
      <dgm:t>
        <a:bodyPr/>
        <a:lstStyle/>
        <a:p>
          <a:endParaRPr lang="en-US"/>
        </a:p>
      </dgm:t>
    </dgm:pt>
    <dgm:pt modelId="{051BBB75-5D9C-4887-8382-9C34E22C2555}">
      <dgm:prSet/>
      <dgm:spPr/>
      <dgm:t>
        <a:bodyPr/>
        <a:lstStyle/>
        <a:p>
          <a:r>
            <a:rPr lang="en-US" b="1" dirty="0"/>
            <a:t>Network trained to predict 10 commonly mutated genes in lung adenocarcinoma</a:t>
          </a:r>
          <a:endParaRPr lang="en-US" dirty="0"/>
        </a:p>
      </dgm:t>
    </dgm:pt>
    <dgm:pt modelId="{71B3FBBC-7762-4476-8CC3-AC1BE4C2C0DD}" type="parTrans" cxnId="{A9871D63-9973-4849-A3A3-439D60CB5FB1}">
      <dgm:prSet/>
      <dgm:spPr/>
      <dgm:t>
        <a:bodyPr/>
        <a:lstStyle/>
        <a:p>
          <a:endParaRPr lang="en-US"/>
        </a:p>
      </dgm:t>
    </dgm:pt>
    <dgm:pt modelId="{958FC743-E34F-467C-BDF7-02B03C8FD4A5}" type="sibTrans" cxnId="{A9871D63-9973-4849-A3A3-439D60CB5FB1}">
      <dgm:prSet/>
      <dgm:spPr/>
      <dgm:t>
        <a:bodyPr/>
        <a:lstStyle/>
        <a:p>
          <a:endParaRPr lang="en-US"/>
        </a:p>
      </dgm:t>
    </dgm:pt>
    <dgm:pt modelId="{256D7C59-6CF6-4970-B483-DE0229A07DA5}">
      <dgm:prSet/>
      <dgm:spPr/>
      <dgm:t>
        <a:bodyPr/>
        <a:lstStyle/>
        <a:p>
          <a:r>
            <a:rPr lang="en-US" b="1" dirty="0"/>
            <a:t>6 predicted from pathology images (AUC’s from 0.733 – 0.856)</a:t>
          </a:r>
          <a:endParaRPr lang="en-US" dirty="0"/>
        </a:p>
      </dgm:t>
    </dgm:pt>
    <dgm:pt modelId="{A0E85CE3-2496-40BC-AFAE-7BBC5FE72F65}" type="parTrans" cxnId="{37B4D027-2DC8-4357-9FA0-AE79A2FAAB9A}">
      <dgm:prSet/>
      <dgm:spPr/>
      <dgm:t>
        <a:bodyPr/>
        <a:lstStyle/>
        <a:p>
          <a:endParaRPr lang="en-US"/>
        </a:p>
      </dgm:t>
    </dgm:pt>
    <dgm:pt modelId="{66CBEB1D-50A7-40FC-BFCB-C9C529F8D20C}" type="sibTrans" cxnId="{37B4D027-2DC8-4357-9FA0-AE79A2FAAB9A}">
      <dgm:prSet/>
      <dgm:spPr/>
      <dgm:t>
        <a:bodyPr/>
        <a:lstStyle/>
        <a:p>
          <a:endParaRPr lang="en-US"/>
        </a:p>
      </dgm:t>
    </dgm:pt>
    <dgm:pt modelId="{1C9B5FF8-A2D8-4843-BA2A-E8B075115606}">
      <dgm:prSet/>
      <dgm:spPr/>
      <dgm:t>
        <a:bodyPr/>
        <a:lstStyle/>
        <a:p>
          <a:r>
            <a:rPr lang="en-US" b="1"/>
            <a:t>Their approach can be applied to any cancer type</a:t>
          </a:r>
          <a:endParaRPr lang="en-US"/>
        </a:p>
      </dgm:t>
    </dgm:pt>
    <dgm:pt modelId="{CC586E61-852C-497C-89AF-1BAE6FC2709C}" type="parTrans" cxnId="{966ECE44-6481-4640-AEDF-43073254D403}">
      <dgm:prSet/>
      <dgm:spPr/>
      <dgm:t>
        <a:bodyPr/>
        <a:lstStyle/>
        <a:p>
          <a:endParaRPr lang="en-US"/>
        </a:p>
      </dgm:t>
    </dgm:pt>
    <dgm:pt modelId="{89EFCF9A-FC23-4AEE-8967-591DEBEA16A8}" type="sibTrans" cxnId="{966ECE44-6481-4640-AEDF-43073254D403}">
      <dgm:prSet/>
      <dgm:spPr/>
      <dgm:t>
        <a:bodyPr/>
        <a:lstStyle/>
        <a:p>
          <a:endParaRPr lang="en-US"/>
        </a:p>
      </dgm:t>
    </dgm:pt>
    <dgm:pt modelId="{9548E147-83E6-431D-A77D-8D35CCFC8D37}">
      <dgm:prSet/>
      <dgm:spPr/>
      <dgm:t>
        <a:bodyPr/>
        <a:lstStyle/>
        <a:p>
          <a:r>
            <a:rPr lang="en-US" b="1" dirty="0"/>
            <a:t>The code is available at: https://github.com/ncoudray/DeepPATH </a:t>
          </a:r>
          <a:endParaRPr lang="en-US" dirty="0"/>
        </a:p>
      </dgm:t>
    </dgm:pt>
    <dgm:pt modelId="{F096B4BF-89C8-424D-B1EF-7B14A9A675B4}" type="parTrans" cxnId="{0CFA9624-935C-4211-A83A-2456276149C6}">
      <dgm:prSet/>
      <dgm:spPr/>
      <dgm:t>
        <a:bodyPr/>
        <a:lstStyle/>
        <a:p>
          <a:endParaRPr lang="en-US"/>
        </a:p>
      </dgm:t>
    </dgm:pt>
    <dgm:pt modelId="{EEC17886-C1D6-422C-AAF4-3FFF36D2F7DC}" type="sibTrans" cxnId="{0CFA9624-935C-4211-A83A-2456276149C6}">
      <dgm:prSet/>
      <dgm:spPr/>
      <dgm:t>
        <a:bodyPr/>
        <a:lstStyle/>
        <a:p>
          <a:endParaRPr lang="en-US"/>
        </a:p>
      </dgm:t>
    </dgm:pt>
    <dgm:pt modelId="{B0D79EE6-061E-4DC7-85F1-5644DAB712C1}" type="pres">
      <dgm:prSet presAssocID="{97EA8ACA-5263-47DB-824D-8DD90746106E}" presName="linear" presStyleCnt="0">
        <dgm:presLayoutVars>
          <dgm:animLvl val="lvl"/>
          <dgm:resizeHandles val="exact"/>
        </dgm:presLayoutVars>
      </dgm:prSet>
      <dgm:spPr/>
    </dgm:pt>
    <dgm:pt modelId="{FDD8601D-6D21-4D57-8B13-F3C2978D1B88}" type="pres">
      <dgm:prSet presAssocID="{B41900B5-F22B-4D5C-98A8-BCB020AFF13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887087E-A6EF-49D1-A25D-6FBE8EF32631}" type="pres">
      <dgm:prSet presAssocID="{327F738F-46AB-4C9D-9AB1-8352423368E9}" presName="spacer" presStyleCnt="0"/>
      <dgm:spPr/>
    </dgm:pt>
    <dgm:pt modelId="{61A463C6-CE24-46F8-B7D6-FA6C53529959}" type="pres">
      <dgm:prSet presAssocID="{69CB6BED-D62C-49F2-8949-5A0EB93FB40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A944B78-CE8B-4571-BEAE-F99538810EBD}" type="pres">
      <dgm:prSet presAssocID="{5B29930F-8009-4C0A-90C9-6ED448E388A1}" presName="spacer" presStyleCnt="0"/>
      <dgm:spPr/>
    </dgm:pt>
    <dgm:pt modelId="{323D5A16-B22E-4040-A857-AEB024C223F3}" type="pres">
      <dgm:prSet presAssocID="{051BBB75-5D9C-4887-8382-9C34E22C255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5D15F40-2D97-4118-9C11-A9A63201006E}" type="pres">
      <dgm:prSet presAssocID="{958FC743-E34F-467C-BDF7-02B03C8FD4A5}" presName="spacer" presStyleCnt="0"/>
      <dgm:spPr/>
    </dgm:pt>
    <dgm:pt modelId="{4BD90C7C-2F0D-4926-9A05-FE9630BB949D}" type="pres">
      <dgm:prSet presAssocID="{256D7C59-6CF6-4970-B483-DE0229A07DA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2A969C0-13E6-4271-9518-024FEF96AF27}" type="pres">
      <dgm:prSet presAssocID="{66CBEB1D-50A7-40FC-BFCB-C9C529F8D20C}" presName="spacer" presStyleCnt="0"/>
      <dgm:spPr/>
    </dgm:pt>
    <dgm:pt modelId="{C5718D94-0EC7-43E1-A873-D62033BC708F}" type="pres">
      <dgm:prSet presAssocID="{1C9B5FF8-A2D8-4843-BA2A-E8B07511560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3F9FB63-4AFE-407A-90F6-896F0C183002}" type="pres">
      <dgm:prSet presAssocID="{89EFCF9A-FC23-4AEE-8967-591DEBEA16A8}" presName="spacer" presStyleCnt="0"/>
      <dgm:spPr/>
    </dgm:pt>
    <dgm:pt modelId="{CCE8C6BD-5C32-4C83-A6C2-2EC58BA0440C}" type="pres">
      <dgm:prSet presAssocID="{9548E147-83E6-431D-A77D-8D35CCFC8D3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9E07203-D0F6-4463-B480-8F1F92F013BF}" type="presOf" srcId="{1C9B5FF8-A2D8-4843-BA2A-E8B075115606}" destId="{C5718D94-0EC7-43E1-A873-D62033BC708F}" srcOrd="0" destOrd="0" presId="urn:microsoft.com/office/officeart/2005/8/layout/vList2"/>
    <dgm:cxn modelId="{FE52E30B-31D6-415F-9364-5EAA2C8C0E25}" type="presOf" srcId="{256D7C59-6CF6-4970-B483-DE0229A07DA5}" destId="{4BD90C7C-2F0D-4926-9A05-FE9630BB949D}" srcOrd="0" destOrd="0" presId="urn:microsoft.com/office/officeart/2005/8/layout/vList2"/>
    <dgm:cxn modelId="{93B13722-733B-4F15-87F9-931123235091}" type="presOf" srcId="{69CB6BED-D62C-49F2-8949-5A0EB93FB40B}" destId="{61A463C6-CE24-46F8-B7D6-FA6C53529959}" srcOrd="0" destOrd="0" presId="urn:microsoft.com/office/officeart/2005/8/layout/vList2"/>
    <dgm:cxn modelId="{0CFA9624-935C-4211-A83A-2456276149C6}" srcId="{97EA8ACA-5263-47DB-824D-8DD90746106E}" destId="{9548E147-83E6-431D-A77D-8D35CCFC8D37}" srcOrd="5" destOrd="0" parTransId="{F096B4BF-89C8-424D-B1EF-7B14A9A675B4}" sibTransId="{EEC17886-C1D6-422C-AAF4-3FFF36D2F7DC}"/>
    <dgm:cxn modelId="{17B1C927-561D-44F7-B71B-3E57D2698223}" type="presOf" srcId="{97EA8ACA-5263-47DB-824D-8DD90746106E}" destId="{B0D79EE6-061E-4DC7-85F1-5644DAB712C1}" srcOrd="0" destOrd="0" presId="urn:microsoft.com/office/officeart/2005/8/layout/vList2"/>
    <dgm:cxn modelId="{37B4D027-2DC8-4357-9FA0-AE79A2FAAB9A}" srcId="{97EA8ACA-5263-47DB-824D-8DD90746106E}" destId="{256D7C59-6CF6-4970-B483-DE0229A07DA5}" srcOrd="3" destOrd="0" parTransId="{A0E85CE3-2496-40BC-AFAE-7BBC5FE72F65}" sibTransId="{66CBEB1D-50A7-40FC-BFCB-C9C529F8D20C}"/>
    <dgm:cxn modelId="{37D44238-14FB-4FA6-A0DC-AE7B4FC5FD4F}" srcId="{97EA8ACA-5263-47DB-824D-8DD90746106E}" destId="{B41900B5-F22B-4D5C-98A8-BCB020AFF134}" srcOrd="0" destOrd="0" parTransId="{F3CB9C06-CDC8-4BDA-B306-5914E506AF33}" sibTransId="{327F738F-46AB-4C9D-9AB1-8352423368E9}"/>
    <dgm:cxn modelId="{966ECE44-6481-4640-AEDF-43073254D403}" srcId="{97EA8ACA-5263-47DB-824D-8DD90746106E}" destId="{1C9B5FF8-A2D8-4843-BA2A-E8B075115606}" srcOrd="4" destOrd="0" parTransId="{CC586E61-852C-497C-89AF-1BAE6FC2709C}" sibTransId="{89EFCF9A-FC23-4AEE-8967-591DEBEA16A8}"/>
    <dgm:cxn modelId="{A9871D63-9973-4849-A3A3-439D60CB5FB1}" srcId="{97EA8ACA-5263-47DB-824D-8DD90746106E}" destId="{051BBB75-5D9C-4887-8382-9C34E22C2555}" srcOrd="2" destOrd="0" parTransId="{71B3FBBC-7762-4476-8CC3-AC1BE4C2C0DD}" sibTransId="{958FC743-E34F-467C-BDF7-02B03C8FD4A5}"/>
    <dgm:cxn modelId="{CC440581-4F3F-4388-97E8-E37A4C5A4029}" type="presOf" srcId="{051BBB75-5D9C-4887-8382-9C34E22C2555}" destId="{323D5A16-B22E-4040-A857-AEB024C223F3}" srcOrd="0" destOrd="0" presId="urn:microsoft.com/office/officeart/2005/8/layout/vList2"/>
    <dgm:cxn modelId="{2053CFA5-72E5-410F-8082-4132211BC39A}" type="presOf" srcId="{B41900B5-F22B-4D5C-98A8-BCB020AFF134}" destId="{FDD8601D-6D21-4D57-8B13-F3C2978D1B88}" srcOrd="0" destOrd="0" presId="urn:microsoft.com/office/officeart/2005/8/layout/vList2"/>
    <dgm:cxn modelId="{624E95C8-6ADB-4752-BBC4-35BB0CC79700}" type="presOf" srcId="{9548E147-83E6-431D-A77D-8D35CCFC8D37}" destId="{CCE8C6BD-5C32-4C83-A6C2-2EC58BA0440C}" srcOrd="0" destOrd="0" presId="urn:microsoft.com/office/officeart/2005/8/layout/vList2"/>
    <dgm:cxn modelId="{16F68AEC-8468-4553-B4D8-C8DDAF41C48B}" srcId="{97EA8ACA-5263-47DB-824D-8DD90746106E}" destId="{69CB6BED-D62C-49F2-8949-5A0EB93FB40B}" srcOrd="1" destOrd="0" parTransId="{43786FE9-96E6-4EA5-991B-7A9F0DEFE3E2}" sibTransId="{5B29930F-8009-4C0A-90C9-6ED448E388A1}"/>
    <dgm:cxn modelId="{33FB7F0C-8A58-4C27-A685-8934247D4D29}" type="presParOf" srcId="{B0D79EE6-061E-4DC7-85F1-5644DAB712C1}" destId="{FDD8601D-6D21-4D57-8B13-F3C2978D1B88}" srcOrd="0" destOrd="0" presId="urn:microsoft.com/office/officeart/2005/8/layout/vList2"/>
    <dgm:cxn modelId="{EF8134EC-7CE6-45A9-986A-C47F9BEB9E97}" type="presParOf" srcId="{B0D79EE6-061E-4DC7-85F1-5644DAB712C1}" destId="{E887087E-A6EF-49D1-A25D-6FBE8EF32631}" srcOrd="1" destOrd="0" presId="urn:microsoft.com/office/officeart/2005/8/layout/vList2"/>
    <dgm:cxn modelId="{AA91DBFE-FB76-44E6-8EDA-CBBB287304CA}" type="presParOf" srcId="{B0D79EE6-061E-4DC7-85F1-5644DAB712C1}" destId="{61A463C6-CE24-46F8-B7D6-FA6C53529959}" srcOrd="2" destOrd="0" presId="urn:microsoft.com/office/officeart/2005/8/layout/vList2"/>
    <dgm:cxn modelId="{DF9B7915-D9F7-4BC5-B3CD-220093B8F4DA}" type="presParOf" srcId="{B0D79EE6-061E-4DC7-85F1-5644DAB712C1}" destId="{1A944B78-CE8B-4571-BEAE-F99538810EBD}" srcOrd="3" destOrd="0" presId="urn:microsoft.com/office/officeart/2005/8/layout/vList2"/>
    <dgm:cxn modelId="{B4FC2D8D-0B5D-461C-9C4F-F1BD76FE2B41}" type="presParOf" srcId="{B0D79EE6-061E-4DC7-85F1-5644DAB712C1}" destId="{323D5A16-B22E-4040-A857-AEB024C223F3}" srcOrd="4" destOrd="0" presId="urn:microsoft.com/office/officeart/2005/8/layout/vList2"/>
    <dgm:cxn modelId="{5441A81A-084F-4537-B82B-4BE3AD09009E}" type="presParOf" srcId="{B0D79EE6-061E-4DC7-85F1-5644DAB712C1}" destId="{95D15F40-2D97-4118-9C11-A9A63201006E}" srcOrd="5" destOrd="0" presId="urn:microsoft.com/office/officeart/2005/8/layout/vList2"/>
    <dgm:cxn modelId="{7C7CB081-5CDF-4142-8CD9-7624D3EE1B64}" type="presParOf" srcId="{B0D79EE6-061E-4DC7-85F1-5644DAB712C1}" destId="{4BD90C7C-2F0D-4926-9A05-FE9630BB949D}" srcOrd="6" destOrd="0" presId="urn:microsoft.com/office/officeart/2005/8/layout/vList2"/>
    <dgm:cxn modelId="{3B8A3FE7-271C-45C1-99B6-D856E1094581}" type="presParOf" srcId="{B0D79EE6-061E-4DC7-85F1-5644DAB712C1}" destId="{D2A969C0-13E6-4271-9518-024FEF96AF27}" srcOrd="7" destOrd="0" presId="urn:microsoft.com/office/officeart/2005/8/layout/vList2"/>
    <dgm:cxn modelId="{2BDA7EE2-6D5B-49A7-B0EB-217EE47A9732}" type="presParOf" srcId="{B0D79EE6-061E-4DC7-85F1-5644DAB712C1}" destId="{C5718D94-0EC7-43E1-A873-D62033BC708F}" srcOrd="8" destOrd="0" presId="urn:microsoft.com/office/officeart/2005/8/layout/vList2"/>
    <dgm:cxn modelId="{7B13F16D-C6A0-42C3-A954-26EDDCAF5B4A}" type="presParOf" srcId="{B0D79EE6-061E-4DC7-85F1-5644DAB712C1}" destId="{63F9FB63-4AFE-407A-90F6-896F0C183002}" srcOrd="9" destOrd="0" presId="urn:microsoft.com/office/officeart/2005/8/layout/vList2"/>
    <dgm:cxn modelId="{86189D5F-8E0D-49AC-86C5-4DF60FEDCC14}" type="presParOf" srcId="{B0D79EE6-061E-4DC7-85F1-5644DAB712C1}" destId="{CCE8C6BD-5C32-4C83-A6C2-2EC58BA0440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607C9-29DB-4DF7-AD78-6313799B57D4}">
      <dsp:nvSpPr>
        <dsp:cNvPr id="0" name=""/>
        <dsp:cNvSpPr/>
      </dsp:nvSpPr>
      <dsp:spPr>
        <a:xfrm>
          <a:off x="0" y="531"/>
          <a:ext cx="5968457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D8BA4-F10C-4BD1-B9AD-4DF277E7086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65AB7-1CBD-41EC-86A1-748BA9780F74}">
      <dsp:nvSpPr>
        <dsp:cNvPr id="0" name=""/>
        <dsp:cNvSpPr/>
      </dsp:nvSpPr>
      <dsp:spPr>
        <a:xfrm>
          <a:off x="1435590" y="531"/>
          <a:ext cx="4532866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Understanding of disease (pathology) directly influences the way (quality) medicine is practiced.</a:t>
          </a:r>
        </a:p>
      </dsp:txBody>
      <dsp:txXfrm>
        <a:off x="1435590" y="531"/>
        <a:ext cx="4532866" cy="1242935"/>
      </dsp:txXfrm>
    </dsp:sp>
    <dsp:sp modelId="{5FCAAC14-1034-4036-A306-EFB8E66E8E21}">
      <dsp:nvSpPr>
        <dsp:cNvPr id="0" name=""/>
        <dsp:cNvSpPr/>
      </dsp:nvSpPr>
      <dsp:spPr>
        <a:xfrm>
          <a:off x="0" y="1554201"/>
          <a:ext cx="5968457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C91F3-F9F1-40DF-A296-02CE1DD673B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0D506-002F-4107-A7EB-612A6E65FF2E}">
      <dsp:nvSpPr>
        <dsp:cNvPr id="0" name=""/>
        <dsp:cNvSpPr/>
      </dsp:nvSpPr>
      <dsp:spPr>
        <a:xfrm>
          <a:off x="1435590" y="1554201"/>
          <a:ext cx="4532866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Further emphasizes the importance of integrating scientific knowledge with clinical practice.</a:t>
          </a:r>
        </a:p>
      </dsp:txBody>
      <dsp:txXfrm>
        <a:off x="1435590" y="1554201"/>
        <a:ext cx="4532866" cy="1242935"/>
      </dsp:txXfrm>
    </dsp:sp>
    <dsp:sp modelId="{E32E5568-1117-4670-95D1-E907431F0839}">
      <dsp:nvSpPr>
        <dsp:cNvPr id="0" name=""/>
        <dsp:cNvSpPr/>
      </dsp:nvSpPr>
      <dsp:spPr>
        <a:xfrm>
          <a:off x="0" y="3107870"/>
          <a:ext cx="5968457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0C2A5-EEF1-4FC5-84D2-9DB18B88771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C3328-0A1C-4AF3-AF61-68C3F9A100EA}">
      <dsp:nvSpPr>
        <dsp:cNvPr id="0" name=""/>
        <dsp:cNvSpPr/>
      </dsp:nvSpPr>
      <dsp:spPr>
        <a:xfrm>
          <a:off x="1435590" y="3107870"/>
          <a:ext cx="4532866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Underscores the need for us to continually learn and adapt to new developments in medicine.</a:t>
          </a:r>
        </a:p>
      </dsp:txBody>
      <dsp:txXfrm>
        <a:off x="1435590" y="3107870"/>
        <a:ext cx="4532866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E2F3F-C45C-4C38-ABF9-C9A4C4826F61}">
      <dsp:nvSpPr>
        <dsp:cNvPr id="0" name=""/>
        <dsp:cNvSpPr/>
      </dsp:nvSpPr>
      <dsp:spPr>
        <a:xfrm>
          <a:off x="2565462" y="1373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Anatomic Pathology &amp; Centers of Excellence</a:t>
          </a:r>
        </a:p>
      </dsp:txBody>
      <dsp:txXfrm>
        <a:off x="2903856" y="1373"/>
        <a:ext cx="676788" cy="1116700"/>
      </dsp:txXfrm>
    </dsp:sp>
    <dsp:sp modelId="{8C183385-365D-4757-A1F3-2D029D53B3A1}">
      <dsp:nvSpPr>
        <dsp:cNvPr id="0" name=""/>
        <dsp:cNvSpPr/>
      </dsp:nvSpPr>
      <dsp:spPr>
        <a:xfrm rot="3085714">
          <a:off x="4003989" y="694131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Clinical Pathology (Lab Medicine)</a:t>
          </a:r>
        </a:p>
      </dsp:txBody>
      <dsp:txXfrm rot="-5400000">
        <a:off x="4215026" y="958680"/>
        <a:ext cx="1116700" cy="676788"/>
      </dsp:txXfrm>
    </dsp:sp>
    <dsp:sp modelId="{E87D4A37-C4C3-4B63-B1EA-3237AFEAEC6A}">
      <dsp:nvSpPr>
        <dsp:cNvPr id="0" name=""/>
        <dsp:cNvSpPr/>
      </dsp:nvSpPr>
      <dsp:spPr>
        <a:xfrm rot="6171429">
          <a:off x="4359275" y="2250744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Molecular &amp; Genomic Pathology</a:t>
          </a:r>
        </a:p>
      </dsp:txBody>
      <dsp:txXfrm rot="-5400000">
        <a:off x="4593182" y="2615493"/>
        <a:ext cx="1116700" cy="676788"/>
      </dsp:txXfrm>
    </dsp:sp>
    <dsp:sp modelId="{A68F7A93-7A19-4727-B331-C55F617A732B}">
      <dsp:nvSpPr>
        <dsp:cNvPr id="0" name=""/>
        <dsp:cNvSpPr/>
      </dsp:nvSpPr>
      <dsp:spPr>
        <a:xfrm rot="9257143">
          <a:off x="3363784" y="3499050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Computational Pathology &amp; Informatics</a:t>
          </a:r>
        </a:p>
      </dsp:txBody>
      <dsp:txXfrm rot="10800000">
        <a:off x="3753566" y="3724197"/>
        <a:ext cx="676788" cy="1116700"/>
      </dsp:txXfrm>
    </dsp:sp>
    <dsp:sp modelId="{8388A6E5-1BD4-4A9A-8504-3BCE7409F7E4}">
      <dsp:nvSpPr>
        <dsp:cNvPr id="0" name=""/>
        <dsp:cNvSpPr/>
      </dsp:nvSpPr>
      <dsp:spPr>
        <a:xfrm rot="12342857">
          <a:off x="1767140" y="3499050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Translational Pathology</a:t>
          </a:r>
        </a:p>
      </dsp:txBody>
      <dsp:txXfrm rot="10800000">
        <a:off x="2054146" y="3724197"/>
        <a:ext cx="676788" cy="1116700"/>
      </dsp:txXfrm>
    </dsp:sp>
    <dsp:sp modelId="{46E494BB-8FF3-4D69-B9D7-D90DC0EA35B5}">
      <dsp:nvSpPr>
        <dsp:cNvPr id="0" name=""/>
        <dsp:cNvSpPr/>
      </dsp:nvSpPr>
      <dsp:spPr>
        <a:xfrm rot="15428571">
          <a:off x="771649" y="2250744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/>
            <a:t>Experimental Pathology</a:t>
          </a:r>
        </a:p>
      </dsp:txBody>
      <dsp:txXfrm rot="5400000">
        <a:off x="774618" y="2615493"/>
        <a:ext cx="1116700" cy="676788"/>
      </dsp:txXfrm>
    </dsp:sp>
    <dsp:sp modelId="{A956129E-8274-4EEE-AC71-F31A8CF40861}">
      <dsp:nvSpPr>
        <dsp:cNvPr id="0" name=""/>
        <dsp:cNvSpPr/>
      </dsp:nvSpPr>
      <dsp:spPr>
        <a:xfrm rot="18514286">
          <a:off x="1126936" y="694131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Community Pathology</a:t>
          </a:r>
        </a:p>
      </dsp:txBody>
      <dsp:txXfrm rot="5400000">
        <a:off x="1152775" y="958680"/>
        <a:ext cx="1116700" cy="676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E2F3F-C45C-4C38-ABF9-C9A4C4826F61}">
      <dsp:nvSpPr>
        <dsp:cNvPr id="0" name=""/>
        <dsp:cNvSpPr/>
      </dsp:nvSpPr>
      <dsp:spPr>
        <a:xfrm>
          <a:off x="2565462" y="1373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Anatomic Pathology &amp; Centers of Excellence</a:t>
          </a:r>
        </a:p>
      </dsp:txBody>
      <dsp:txXfrm>
        <a:off x="2903856" y="1373"/>
        <a:ext cx="676788" cy="1116700"/>
      </dsp:txXfrm>
    </dsp:sp>
    <dsp:sp modelId="{8C183385-365D-4757-A1F3-2D029D53B3A1}">
      <dsp:nvSpPr>
        <dsp:cNvPr id="0" name=""/>
        <dsp:cNvSpPr/>
      </dsp:nvSpPr>
      <dsp:spPr>
        <a:xfrm rot="3085714">
          <a:off x="4003989" y="694131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Clinical Pathology (Lab Medicine)</a:t>
          </a:r>
        </a:p>
      </dsp:txBody>
      <dsp:txXfrm rot="-5400000">
        <a:off x="4215026" y="958680"/>
        <a:ext cx="1116700" cy="676788"/>
      </dsp:txXfrm>
    </dsp:sp>
    <dsp:sp modelId="{E87D4A37-C4C3-4B63-B1EA-3237AFEAEC6A}">
      <dsp:nvSpPr>
        <dsp:cNvPr id="0" name=""/>
        <dsp:cNvSpPr/>
      </dsp:nvSpPr>
      <dsp:spPr>
        <a:xfrm rot="6171429">
          <a:off x="4359275" y="2250744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Molecular &amp; Genomic Pathology</a:t>
          </a:r>
        </a:p>
      </dsp:txBody>
      <dsp:txXfrm rot="-5400000">
        <a:off x="4593182" y="2615493"/>
        <a:ext cx="1116700" cy="676788"/>
      </dsp:txXfrm>
    </dsp:sp>
    <dsp:sp modelId="{A68F7A93-7A19-4727-B331-C55F617A732B}">
      <dsp:nvSpPr>
        <dsp:cNvPr id="0" name=""/>
        <dsp:cNvSpPr/>
      </dsp:nvSpPr>
      <dsp:spPr>
        <a:xfrm rot="9257143">
          <a:off x="3363784" y="3499050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Computational Pathology &amp; Informatics</a:t>
          </a:r>
        </a:p>
      </dsp:txBody>
      <dsp:txXfrm rot="10800000">
        <a:off x="3753566" y="3724197"/>
        <a:ext cx="676788" cy="1116700"/>
      </dsp:txXfrm>
    </dsp:sp>
    <dsp:sp modelId="{8388A6E5-1BD4-4A9A-8504-3BCE7409F7E4}">
      <dsp:nvSpPr>
        <dsp:cNvPr id="0" name=""/>
        <dsp:cNvSpPr/>
      </dsp:nvSpPr>
      <dsp:spPr>
        <a:xfrm rot="12342857">
          <a:off x="1767140" y="3499050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Translational Pathology</a:t>
          </a:r>
        </a:p>
      </dsp:txBody>
      <dsp:txXfrm rot="10800000">
        <a:off x="2054146" y="3724197"/>
        <a:ext cx="676788" cy="1116700"/>
      </dsp:txXfrm>
    </dsp:sp>
    <dsp:sp modelId="{46E494BB-8FF3-4D69-B9D7-D90DC0EA35B5}">
      <dsp:nvSpPr>
        <dsp:cNvPr id="0" name=""/>
        <dsp:cNvSpPr/>
      </dsp:nvSpPr>
      <dsp:spPr>
        <a:xfrm rot="15428571">
          <a:off x="771649" y="2250744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/>
            <a:t>Experimental Pathology</a:t>
          </a:r>
        </a:p>
      </dsp:txBody>
      <dsp:txXfrm rot="5400000">
        <a:off x="774618" y="2615493"/>
        <a:ext cx="1116700" cy="676788"/>
      </dsp:txXfrm>
    </dsp:sp>
    <dsp:sp modelId="{A956129E-8274-4EEE-AC71-F31A8CF40861}">
      <dsp:nvSpPr>
        <dsp:cNvPr id="0" name=""/>
        <dsp:cNvSpPr/>
      </dsp:nvSpPr>
      <dsp:spPr>
        <a:xfrm rot="18514286">
          <a:off x="1126936" y="694131"/>
          <a:ext cx="1353576" cy="135357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Community Pathology</a:t>
          </a:r>
        </a:p>
      </dsp:txBody>
      <dsp:txXfrm rot="5400000">
        <a:off x="1152775" y="958680"/>
        <a:ext cx="1116700" cy="6767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599C0-B86D-4E83-B0D1-F44726EAD63E}">
      <dsp:nvSpPr>
        <dsp:cNvPr id="0" name=""/>
        <dsp:cNvSpPr/>
      </dsp:nvSpPr>
      <dsp:spPr>
        <a:xfrm>
          <a:off x="0" y="44236"/>
          <a:ext cx="8289545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Detect rare events (e.g. microorganisms, cancer)</a:t>
          </a:r>
          <a:endParaRPr lang="en-US" sz="2500" kern="1200" dirty="0"/>
        </a:p>
      </dsp:txBody>
      <dsp:txXfrm>
        <a:off x="29271" y="73507"/>
        <a:ext cx="8231003" cy="541083"/>
      </dsp:txXfrm>
    </dsp:sp>
    <dsp:sp modelId="{ABABF9E6-E032-4F4E-85C1-E219D8339ABF}">
      <dsp:nvSpPr>
        <dsp:cNvPr id="0" name=""/>
        <dsp:cNvSpPr/>
      </dsp:nvSpPr>
      <dsp:spPr>
        <a:xfrm>
          <a:off x="0" y="715861"/>
          <a:ext cx="8289545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Automatically quantify features in digital images</a:t>
          </a:r>
          <a:endParaRPr lang="en-US" sz="2500" kern="1200" dirty="0"/>
        </a:p>
      </dsp:txBody>
      <dsp:txXfrm>
        <a:off x="29271" y="745132"/>
        <a:ext cx="8231003" cy="541083"/>
      </dsp:txXfrm>
    </dsp:sp>
    <dsp:sp modelId="{AAA4C3CF-6141-4E26-BE15-2A51A6CBFD6B}">
      <dsp:nvSpPr>
        <dsp:cNvPr id="0" name=""/>
        <dsp:cNvSpPr/>
      </dsp:nvSpPr>
      <dsp:spPr>
        <a:xfrm>
          <a:off x="0" y="1387486"/>
          <a:ext cx="8289545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Diagnose diseases (e.g. cancer) from digital slides</a:t>
          </a:r>
          <a:endParaRPr lang="en-US" sz="2500" kern="1200" dirty="0"/>
        </a:p>
      </dsp:txBody>
      <dsp:txXfrm>
        <a:off x="29271" y="1416757"/>
        <a:ext cx="8231003" cy="541083"/>
      </dsp:txXfrm>
    </dsp:sp>
    <dsp:sp modelId="{6A6606A6-9EA5-4A44-B80F-C921B25E9B49}">
      <dsp:nvSpPr>
        <dsp:cNvPr id="0" name=""/>
        <dsp:cNvSpPr/>
      </dsp:nvSpPr>
      <dsp:spPr>
        <a:xfrm>
          <a:off x="0" y="2059111"/>
          <a:ext cx="8289545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Make prognostic predictions by analyzing pixels</a:t>
          </a:r>
          <a:endParaRPr lang="en-US" sz="2500" kern="1200" dirty="0"/>
        </a:p>
      </dsp:txBody>
      <dsp:txXfrm>
        <a:off x="29271" y="2088382"/>
        <a:ext cx="8231003" cy="541083"/>
      </dsp:txXfrm>
    </dsp:sp>
    <dsp:sp modelId="{6B78C747-8C8D-4AA7-AF98-B92089039028}">
      <dsp:nvSpPr>
        <dsp:cNvPr id="0" name=""/>
        <dsp:cNvSpPr/>
      </dsp:nvSpPr>
      <dsp:spPr>
        <a:xfrm>
          <a:off x="0" y="2730736"/>
          <a:ext cx="8289545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Discovery (e.g. biomarker research, clinical trials)</a:t>
          </a:r>
          <a:endParaRPr lang="en-US" sz="2500" kern="1200" dirty="0"/>
        </a:p>
      </dsp:txBody>
      <dsp:txXfrm>
        <a:off x="29271" y="2760007"/>
        <a:ext cx="8231003" cy="5410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8601D-6D21-4D57-8B13-F3C2978D1B88}">
      <dsp:nvSpPr>
        <dsp:cNvPr id="0" name=""/>
        <dsp:cNvSpPr/>
      </dsp:nvSpPr>
      <dsp:spPr>
        <a:xfrm>
          <a:off x="0" y="245744"/>
          <a:ext cx="43434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Investigators from NYU</a:t>
          </a:r>
          <a:endParaRPr lang="en-US" sz="1900" kern="1200"/>
        </a:p>
      </dsp:txBody>
      <dsp:txXfrm>
        <a:off x="36845" y="282589"/>
        <a:ext cx="4269710" cy="681087"/>
      </dsp:txXfrm>
    </dsp:sp>
    <dsp:sp modelId="{61A463C6-CE24-46F8-B7D6-FA6C53529959}">
      <dsp:nvSpPr>
        <dsp:cNvPr id="0" name=""/>
        <dsp:cNvSpPr/>
      </dsp:nvSpPr>
      <dsp:spPr>
        <a:xfrm>
          <a:off x="0" y="1055242"/>
          <a:ext cx="43434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Trained a deep CNN on </a:t>
          </a:r>
          <a:r>
            <a:rPr lang="en-US" sz="1900" b="1" kern="1200" dirty="0" err="1"/>
            <a:t>WSI</a:t>
          </a:r>
          <a:r>
            <a:rPr lang="en-US" sz="1900" b="1" kern="1200" dirty="0"/>
            <a:t> of lung from </a:t>
          </a:r>
          <a:r>
            <a:rPr lang="en-US" sz="1900" b="1" kern="1200" dirty="0" err="1"/>
            <a:t>TCGA</a:t>
          </a:r>
          <a:endParaRPr lang="en-US" sz="1900" kern="1200" dirty="0"/>
        </a:p>
      </dsp:txBody>
      <dsp:txXfrm>
        <a:off x="36845" y="1092087"/>
        <a:ext cx="4269710" cy="681087"/>
      </dsp:txXfrm>
    </dsp:sp>
    <dsp:sp modelId="{323D5A16-B22E-4040-A857-AEB024C223F3}">
      <dsp:nvSpPr>
        <dsp:cNvPr id="0" name=""/>
        <dsp:cNvSpPr/>
      </dsp:nvSpPr>
      <dsp:spPr>
        <a:xfrm>
          <a:off x="0" y="1864740"/>
          <a:ext cx="43434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Network trained to predict 10 commonly mutated genes in lung adenocarcinoma</a:t>
          </a:r>
          <a:endParaRPr lang="en-US" sz="1900" kern="1200" dirty="0"/>
        </a:p>
      </dsp:txBody>
      <dsp:txXfrm>
        <a:off x="36845" y="1901585"/>
        <a:ext cx="4269710" cy="681087"/>
      </dsp:txXfrm>
    </dsp:sp>
    <dsp:sp modelId="{4BD90C7C-2F0D-4926-9A05-FE9630BB949D}">
      <dsp:nvSpPr>
        <dsp:cNvPr id="0" name=""/>
        <dsp:cNvSpPr/>
      </dsp:nvSpPr>
      <dsp:spPr>
        <a:xfrm>
          <a:off x="0" y="2674238"/>
          <a:ext cx="43434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6 predicted from pathology images (AUC’s from 0.733 – 0.856)</a:t>
          </a:r>
          <a:endParaRPr lang="en-US" sz="1900" kern="1200" dirty="0"/>
        </a:p>
      </dsp:txBody>
      <dsp:txXfrm>
        <a:off x="36845" y="2711083"/>
        <a:ext cx="4269710" cy="681087"/>
      </dsp:txXfrm>
    </dsp:sp>
    <dsp:sp modelId="{C5718D94-0EC7-43E1-A873-D62033BC708F}">
      <dsp:nvSpPr>
        <dsp:cNvPr id="0" name=""/>
        <dsp:cNvSpPr/>
      </dsp:nvSpPr>
      <dsp:spPr>
        <a:xfrm>
          <a:off x="0" y="3483736"/>
          <a:ext cx="43434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Their approach can be applied to any cancer type</a:t>
          </a:r>
          <a:endParaRPr lang="en-US" sz="1900" kern="1200"/>
        </a:p>
      </dsp:txBody>
      <dsp:txXfrm>
        <a:off x="36845" y="3520581"/>
        <a:ext cx="4269710" cy="681087"/>
      </dsp:txXfrm>
    </dsp:sp>
    <dsp:sp modelId="{CCE8C6BD-5C32-4C83-A6C2-2EC58BA0440C}">
      <dsp:nvSpPr>
        <dsp:cNvPr id="0" name=""/>
        <dsp:cNvSpPr/>
      </dsp:nvSpPr>
      <dsp:spPr>
        <a:xfrm>
          <a:off x="0" y="4293234"/>
          <a:ext cx="43434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The code is available at: https://github.com/ncoudray/DeepPATH </a:t>
          </a:r>
          <a:endParaRPr lang="en-US" sz="1900" kern="1200" dirty="0"/>
        </a:p>
      </dsp:txBody>
      <dsp:txXfrm>
        <a:off x="36845" y="4330079"/>
        <a:ext cx="4269710" cy="681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51C75-40C5-4E24-96D4-9D6D5D08AFC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552C9-A72C-46AA-BEED-9F85CC3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9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557F8D-41A5-3C4A-A462-FE7C10BECE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47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01675"/>
            <a:ext cx="6238875" cy="3509963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5769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064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50008" indent="-288465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53859" indent="-230772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15402" indent="-230772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76945" indent="-230772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38489" indent="-2307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000032" indent="-2307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61576" indent="-2307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923119" indent="-2307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65123AD5-EB1B-5E48-BDDE-0C3B8F9DFE08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6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41F14-7C81-43A9-8F3A-2D1AD50BC8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50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EA0F7-2518-4D0A-AF0C-DA43AF39619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56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" charset="-128"/>
              </a:defRPr>
            </a:lvl9pPr>
          </a:lstStyle>
          <a:p>
            <a:pPr eaLnBrk="1" hangingPunct="1"/>
            <a:fld id="{EC105B7D-D5D4-45F7-8A80-B044AC36E4E5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53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1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266" b="1"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2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266" b="1"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8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4"/>
          </a:xfrm>
          <a:prstGeom prst="rect">
            <a:avLst/>
          </a:prstGeo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1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95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4"/>
          </a:xfrm>
          <a:prstGeom prst="rect">
            <a:avLst/>
          </a:prstGeo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1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12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1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3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1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1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79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5167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92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5167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9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135CC-9D9B-4739-2B11-6318B0F5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A69B2-3DF3-4929-B89D-9185E5C35170}" type="datetimeFigureOut">
              <a:rPr lang="en-AU" smtClean="0"/>
              <a:t>25/9/2024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C65F3-4F4C-6DCA-2417-C736EA34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96D69-7BE0-2699-9F24-7B7A4E83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2FB1-90F0-4416-8025-0AB84F1D5E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3710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6717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9200"/>
          </a:xfrm>
          <a:solidFill>
            <a:srgbClr val="4085C0"/>
          </a:solidFill>
          <a:ln>
            <a:noFill/>
          </a:ln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1"/>
            <a:ext cx="10972800" cy="4449763"/>
          </a:xfrm>
        </p:spPr>
        <p:txBody>
          <a:bodyPr/>
          <a:lstStyle>
            <a:lvl1pPr>
              <a:defRPr sz="2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1219200"/>
            <a:ext cx="12192000" cy="228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3697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" y="629"/>
            <a:ext cx="12186153" cy="6856743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9601" y="3505200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 sz="42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828801" y="4648200"/>
            <a:ext cx="85344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99">
                <a:solidFill>
                  <a:schemeClr val="tx2"/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3589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896C-D6B2-7C46-AF64-D422CA64162A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E187C-FF51-91C3-0E8D-624D53541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32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ACDC4-C820-BD0D-886C-50C017389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32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9C670C8-9F60-79B3-1F8F-60D9C2A328FF}"/>
              </a:ext>
            </a:extLst>
          </p:cNvPr>
          <p:cNvPicPr/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0" y="6098493"/>
            <a:ext cx="12192000" cy="7647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9A33E6-68F8-122C-1D1C-6165E598E3AE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9288" y="6071299"/>
            <a:ext cx="1389186" cy="8431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4FB794-5389-C66B-B154-E1F837496DB6}"/>
              </a:ext>
            </a:extLst>
          </p:cNvPr>
          <p:cNvSpPr txBox="1"/>
          <p:nvPr userDrawn="1"/>
        </p:nvSpPr>
        <p:spPr>
          <a:xfrm>
            <a:off x="122511" y="6192358"/>
            <a:ext cx="186336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Pathology</a:t>
            </a:r>
          </a:p>
          <a:p>
            <a:pPr>
              <a:lnSpc>
                <a:spcPct val="8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Informatics</a:t>
            </a:r>
          </a:p>
          <a:p>
            <a:pPr>
              <a:lnSpc>
                <a:spcPct val="8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Summit 2024</a:t>
            </a:r>
          </a:p>
        </p:txBody>
      </p:sp>
    </p:spTree>
    <p:extLst>
      <p:ext uri="{BB962C8B-B14F-4D97-AF65-F5344CB8AC3E}">
        <p14:creationId xmlns:p14="http://schemas.microsoft.com/office/powerpoint/2010/main" val="1803738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2C8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auto">
          <a:xfrm>
            <a:off x="1337733" y="1631436"/>
            <a:ext cx="10270067" cy="436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noProof="0" dirty="0"/>
              <a:t>Objective 1</a:t>
            </a:r>
          </a:p>
          <a:p>
            <a:pPr lvl="0"/>
            <a:r>
              <a:rPr lang="en-US" noProof="0" dirty="0"/>
              <a:t>Objective 2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BD1A8C-5D1C-414B-86CD-3B43ED96A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BBFD1E-73A4-F44A-B02C-DBA4FAA485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7813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FOOTER_White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936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59"/>
            <a:ext cx="12173964" cy="684988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334833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A38FAF8-786F-7C4F-9F1B-B820815ED72A}" type="slidenum">
              <a:rPr lang="en-US" sz="1600" smtClean="0"/>
              <a:pPr algn="l"/>
              <a:t>‹#›</a:t>
            </a:fld>
            <a:endParaRPr lang="en-US" sz="1600"/>
          </a:p>
        </p:txBody>
      </p:sp>
      <p:sp>
        <p:nvSpPr>
          <p:cNvPr id="9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3505200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 sz="4267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828800" y="4648200"/>
            <a:ext cx="85344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7056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7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1223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949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>
            <a:normAutofit/>
          </a:bodyPr>
          <a:lstStyle>
            <a:lvl1pPr algn="l">
              <a:defRPr sz="37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bg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1223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183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2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>
            <a:normAutofit/>
          </a:bodyPr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>
            <a:normAutofit/>
          </a:bodyPr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41223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6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2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1223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763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1223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76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1223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5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" y="2030"/>
            <a:ext cx="12181172" cy="6853939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609601" y="3505200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 sz="4266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1" y="4648200"/>
            <a:ext cx="85344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99">
                <a:solidFill>
                  <a:schemeClr val="bg2"/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5078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6952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" y="630"/>
            <a:ext cx="12186153" cy="6856743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3505200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828800" y="4648200"/>
            <a:ext cx="85344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065974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" y="2030"/>
            <a:ext cx="12181172" cy="6853939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3505200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4648200"/>
            <a:ext cx="85344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53194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001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9533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F764409-FE98-F74C-B770-2846CBEF4C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573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713855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F764409-FE98-F74C-B770-2846CBEF4C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1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3863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9743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616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F764409-FE98-F74C-B770-2846CBEF4C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606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07339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F764409-FE98-F74C-B770-2846CBEF4C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712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2172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F764409-FE98-F74C-B770-2846CBEF4C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735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9832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72311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16274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inBackground2-0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438421" y="2420109"/>
            <a:ext cx="5753579" cy="638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t">
            <a:normAutofit/>
          </a:bodyPr>
          <a:lstStyle>
            <a:lvl1pPr algn="l">
              <a:lnSpc>
                <a:spcPts val="4000"/>
              </a:lnSpc>
              <a:spcAft>
                <a:spcPts val="600"/>
              </a:spcAft>
              <a:defRPr sz="2600">
                <a:solidFill>
                  <a:srgbClr val="771B6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438421" y="3058156"/>
            <a:ext cx="5753579" cy="2842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666D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02603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7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6749880-22E3-E648-BE74-21906CE8B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F056F93-C546-2C4D-AF8C-AAD52D205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418" y="6412800"/>
            <a:ext cx="3253783" cy="43560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Montserrat Medium" pitchFamily="2" charset="77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Department Name Here</a:t>
            </a:r>
          </a:p>
        </p:txBody>
      </p:sp>
    </p:spTree>
    <p:extLst>
      <p:ext uri="{BB962C8B-B14F-4D97-AF65-F5344CB8AC3E}">
        <p14:creationId xmlns:p14="http://schemas.microsoft.com/office/powerpoint/2010/main" val="113248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407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>
            <a:normAutofit/>
          </a:bodyPr>
          <a:lstStyle>
            <a:lvl1pPr algn="l">
              <a:defRPr sz="37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bg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FACBE1C3-56AD-574E-A763-9273BB793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42C3711B-AFD3-0F42-B87A-73734A3C9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418" y="6412800"/>
            <a:ext cx="3253783" cy="43560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Montserrat Medium" pitchFamily="2" charset="77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Department Name Here</a:t>
            </a:r>
          </a:p>
        </p:txBody>
      </p:sp>
    </p:spTree>
    <p:extLst>
      <p:ext uri="{BB962C8B-B14F-4D97-AF65-F5344CB8AC3E}">
        <p14:creationId xmlns:p14="http://schemas.microsoft.com/office/powerpoint/2010/main" val="21113779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2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>
            <a:normAutofit/>
          </a:bodyPr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>
            <a:normAutofit/>
          </a:bodyPr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732F9EE6-EB8D-2148-9DD1-3151E715DD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673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61BDA89-341A-7843-A005-B43B0791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418" y="6412800"/>
            <a:ext cx="3253783" cy="43560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Montserrat Medium" pitchFamily="2" charset="77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Department Name Here</a:t>
            </a:r>
          </a:p>
        </p:txBody>
      </p:sp>
    </p:spTree>
    <p:extLst>
      <p:ext uri="{BB962C8B-B14F-4D97-AF65-F5344CB8AC3E}">
        <p14:creationId xmlns:p14="http://schemas.microsoft.com/office/powerpoint/2010/main" val="8015355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2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0D27B21-F11F-9C41-BA59-7CEFD6ACB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BD7FE232-AE01-EB4F-9A80-33A11AE936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418" y="6412800"/>
            <a:ext cx="3253783" cy="43560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Montserrat Medium" pitchFamily="2" charset="77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Department Name Here</a:t>
            </a:r>
          </a:p>
        </p:txBody>
      </p:sp>
    </p:spTree>
    <p:extLst>
      <p:ext uri="{BB962C8B-B14F-4D97-AF65-F5344CB8AC3E}">
        <p14:creationId xmlns:p14="http://schemas.microsoft.com/office/powerpoint/2010/main" val="1824820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C8300E84-36DC-3B48-9CFD-45EA232B3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418" y="6412800"/>
            <a:ext cx="3253783" cy="43560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Montserrat Medium" pitchFamily="2" charset="77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Department Name Here</a:t>
            </a:r>
          </a:p>
        </p:txBody>
      </p:sp>
    </p:spTree>
    <p:extLst>
      <p:ext uri="{BB962C8B-B14F-4D97-AF65-F5344CB8AC3E}">
        <p14:creationId xmlns:p14="http://schemas.microsoft.com/office/powerpoint/2010/main" val="2560289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D2E8931-3A01-2147-9103-5FA478F0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09C53E-2E11-CE40-9BDC-FC59BE6A1F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418" y="6412800"/>
            <a:ext cx="3253783" cy="43560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Montserrat Medium" pitchFamily="2" charset="77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Department Name Here</a:t>
            </a:r>
          </a:p>
        </p:txBody>
      </p:sp>
    </p:spTree>
    <p:extLst>
      <p:ext uri="{BB962C8B-B14F-4D97-AF65-F5344CB8AC3E}">
        <p14:creationId xmlns:p14="http://schemas.microsoft.com/office/powerpoint/2010/main" val="35668955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EB86296-5868-8D40-941D-A7E6C6A94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1D4B16B4-8760-F842-8968-A2F35F8A4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418" y="6412800"/>
            <a:ext cx="3253783" cy="43560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Montserrat Medium" pitchFamily="2" charset="77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Department Name Here</a:t>
            </a:r>
          </a:p>
        </p:txBody>
      </p:sp>
    </p:spTree>
    <p:extLst>
      <p:ext uri="{BB962C8B-B14F-4D97-AF65-F5344CB8AC3E}">
        <p14:creationId xmlns:p14="http://schemas.microsoft.com/office/powerpoint/2010/main" val="9803666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287554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1B36F1F-4024-4F97-F527-71073331E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018549"/>
            <a:ext cx="10674219" cy="10248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03146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5097-A78A-4667-81DB-6399106F0E8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B755-AA61-4A53-9A1B-B2668293B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1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266" b="1"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56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266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199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199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1450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" y="1646"/>
            <a:ext cx="12186153" cy="685471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3505200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828800" y="4648200"/>
            <a:ext cx="85344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395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" y="3045"/>
            <a:ext cx="12181172" cy="6851909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3505200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4648200"/>
            <a:ext cx="85344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980433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525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227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2477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841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673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363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20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6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266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199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199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5313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716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49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409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306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792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34833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0642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12701" y="2040294"/>
            <a:ext cx="6220408" cy="2090057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4267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212701" y="4130351"/>
            <a:ext cx="6344816" cy="10248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75640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12701" y="2040294"/>
            <a:ext cx="6220408" cy="2090057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4267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212701" y="4130351"/>
            <a:ext cx="6344816" cy="10248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3727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266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400" b="1"/>
            </a:lvl3pPr>
            <a:lvl4pPr marL="1828343" indent="0">
              <a:buNone/>
              <a:defRPr sz="2133" b="1"/>
            </a:lvl4pPr>
            <a:lvl5pPr marL="2437791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4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400" b="1"/>
            </a:lvl3pPr>
            <a:lvl4pPr marL="1828343" indent="0">
              <a:buNone/>
              <a:defRPr sz="2133" b="1"/>
            </a:lvl4pPr>
            <a:lvl5pPr marL="2437791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4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266" b="1">
                <a:latin typeface="+mj-lt"/>
                <a:cs typeface="Museo Sans 50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400" b="1"/>
            </a:lvl3pPr>
            <a:lvl4pPr marL="1828343" indent="0">
              <a:buNone/>
              <a:defRPr sz="2133" b="1"/>
            </a:lvl4pPr>
            <a:lvl5pPr marL="2437791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4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400" b="1"/>
            </a:lvl3pPr>
            <a:lvl4pPr marL="1828343" indent="0">
              <a:buNone/>
              <a:defRPr sz="2133" b="1"/>
            </a:lvl4pPr>
            <a:lvl5pPr marL="2437791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4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34833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2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image" Target="../media/image9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image" Target="../media/image11.jpeg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1223" y="6356352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9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71" r:id="rId18"/>
    <p:sldLayoutId id="2147483778" r:id="rId19"/>
    <p:sldLayoutId id="2147483782" r:id="rId20"/>
    <p:sldLayoutId id="2147483789" r:id="rId21"/>
    <p:sldLayoutId id="2147483790" r:id="rId22"/>
  </p:sldLayoutIdLst>
  <p:txStyles>
    <p:titleStyle>
      <a:lvl1pPr algn="ctr" defTabSz="609448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609448" rtl="0" eaLnBrk="1" latinLnBrk="0" hangingPunct="1">
        <a:spcBef>
          <a:spcPct val="20000"/>
        </a:spcBef>
        <a:buFont typeface="Arial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1pPr>
      <a:lvl2pPr marL="990353" indent="-380905" algn="l" defTabSz="609448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619" indent="-304724" algn="l" defTabSz="609448" rtl="0" eaLnBrk="1" latinLnBrk="0" hangingPunct="1">
        <a:spcBef>
          <a:spcPct val="20000"/>
        </a:spcBef>
        <a:buFont typeface="Arial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067" indent="-304724" algn="l" defTabSz="609448" rtl="0" eaLnBrk="1" latinLnBrk="0" hangingPunct="1">
        <a:spcBef>
          <a:spcPct val="20000"/>
        </a:spcBef>
        <a:buFont typeface="Arial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4" indent="-304724" algn="l" defTabSz="609448" rtl="0" eaLnBrk="1" latinLnBrk="0" hangingPunct="1">
        <a:spcBef>
          <a:spcPct val="20000"/>
        </a:spcBef>
        <a:buFont typeface="Arial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2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10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6094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6094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6094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6094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6094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6094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6094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6094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334833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A38FAF8-786F-7C4F-9F1B-B820815ED72A}" type="slidenum">
              <a:rPr lang="en-US" sz="1600" smtClean="0">
                <a:solidFill>
                  <a:schemeClr val="bg1"/>
                </a:solidFill>
              </a:rPr>
              <a:pPr algn="l"/>
              <a:t>‹#›</a:t>
            </a:fld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1223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3088ACA-6532-5B47-9D60-7AF590FE30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0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4267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rgbClr val="FFFFFF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rgbClr val="FFFFFF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FFFFFF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rgbClr val="FFFFFF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1223" y="6356352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1738149-E6E0-2647-A717-07383FC3B1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1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78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4267" b="1" kern="1200">
          <a:solidFill>
            <a:srgbClr val="FFFFFF"/>
          </a:solidFill>
          <a:latin typeface="Montserrat" pitchFamily="2" charset="77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rgbClr val="FFFFFF"/>
          </a:solidFill>
          <a:latin typeface="Catamaran" pitchFamily="2" charset="77"/>
          <a:ea typeface="+mn-ea"/>
          <a:cs typeface="Catamaran" pitchFamily="2" charset="77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rgbClr val="FFFFFF"/>
          </a:solidFill>
          <a:latin typeface="Catamaran" pitchFamily="2" charset="77"/>
          <a:ea typeface="+mn-ea"/>
          <a:cs typeface="Catamaran" pitchFamily="2" charset="77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FFFFFF"/>
          </a:solidFill>
          <a:latin typeface="Catamaran" pitchFamily="2" charset="77"/>
          <a:ea typeface="+mn-ea"/>
          <a:cs typeface="Catamaran" pitchFamily="2" charset="77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rgbClr val="FFFFFF"/>
          </a:solidFill>
          <a:latin typeface="Catamaran" pitchFamily="2" charset="77"/>
          <a:ea typeface="+mn-ea"/>
          <a:cs typeface="Catamaran" pitchFamily="2" charset="77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rgbClr val="FFFFFF"/>
          </a:solidFill>
          <a:latin typeface="Catamaran" pitchFamily="2" charset="77"/>
          <a:ea typeface="+mn-ea"/>
          <a:cs typeface="Catamaran" pitchFamily="2" charset="77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3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80" r:id="rId2"/>
    <p:sldLayoutId id="2147483788" r:id="rId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34" indent="-243834" algn="l" defTabSz="121917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•"/>
        <a:defRPr sz="2133" kern="1200">
          <a:solidFill>
            <a:srgbClr val="333535"/>
          </a:solidFill>
          <a:latin typeface="+mn-lt"/>
          <a:ea typeface="+mn-ea"/>
          <a:cs typeface="+mn-cs"/>
        </a:defRPr>
      </a:lvl1pPr>
      <a:lvl2pPr marL="609585" indent="-243834" algn="l" defTabSz="121917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–"/>
        <a:defRPr sz="2133" kern="1200">
          <a:solidFill>
            <a:srgbClr val="333535"/>
          </a:solidFill>
          <a:latin typeface="+mn-lt"/>
          <a:ea typeface="+mn-ea"/>
          <a:cs typeface="+mn-cs"/>
        </a:defRPr>
      </a:lvl2pPr>
      <a:lvl3pPr marL="975336" indent="-243834" algn="l" defTabSz="121917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2133" kern="1200">
          <a:solidFill>
            <a:srgbClr val="333535"/>
          </a:solidFill>
          <a:latin typeface="+mn-lt"/>
          <a:ea typeface="+mn-ea"/>
          <a:cs typeface="+mn-cs"/>
        </a:defRPr>
      </a:lvl3pPr>
      <a:lvl4pPr marL="1219170" indent="-243834" algn="l" defTabSz="121917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»"/>
        <a:defRPr sz="2133" kern="1200">
          <a:solidFill>
            <a:srgbClr val="333535"/>
          </a:solidFill>
          <a:latin typeface="+mn-lt"/>
          <a:ea typeface="+mn-ea"/>
          <a:cs typeface="+mn-cs"/>
        </a:defRPr>
      </a:lvl4pPr>
      <a:lvl5pPr marL="1523962" indent="-243834" algn="l" defTabSz="121917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•"/>
        <a:defRPr sz="2133" kern="1200">
          <a:solidFill>
            <a:srgbClr val="333535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orient="horz" pos="756">
          <p15:clr>
            <a:srgbClr val="F26B43"/>
          </p15:clr>
        </p15:guide>
        <p15:guide id="6" orient="horz" pos="289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41223" y="6356352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A9B9943-9407-4F5D-B07B-A8697B316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5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bioinf.comav.upv.es/courses/sequence_analysis/sequence_file_format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qupath.github.io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jp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7.png"/><Relationship Id="rId4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openxmlformats.org/officeDocument/2006/relationships/image" Target="../media/image95.gif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4.wdp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gif"/><Relationship Id="rId3" Type="http://schemas.microsoft.com/office/2007/relationships/hdphoto" Target="../media/hdphoto13.wdp"/><Relationship Id="rId7" Type="http://schemas.openxmlformats.org/officeDocument/2006/relationships/image" Target="../media/image96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4.wdp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microsoft.com/office/2007/relationships/hdphoto" Target="../media/hdphoto13.wdp"/><Relationship Id="rId7" Type="http://schemas.openxmlformats.org/officeDocument/2006/relationships/image" Target="../media/image97.jp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4.wdp"/><Relationship Id="rId5" Type="http://schemas.openxmlformats.org/officeDocument/2006/relationships/image" Target="../media/image94.jpeg"/><Relationship Id="rId4" Type="http://schemas.openxmlformats.org/officeDocument/2006/relationships/image" Target="../media/image93.jpeg"/><Relationship Id="rId9" Type="http://schemas.openxmlformats.org/officeDocument/2006/relationships/image" Target="../media/image95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microsoft.com/office/2007/relationships/hdphoto" Target="../media/hdphoto13.wdp"/><Relationship Id="rId7" Type="http://schemas.openxmlformats.org/officeDocument/2006/relationships/image" Target="../media/image97.jp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4.wdp"/><Relationship Id="rId5" Type="http://schemas.openxmlformats.org/officeDocument/2006/relationships/image" Target="../media/image94.jpeg"/><Relationship Id="rId10" Type="http://schemas.openxmlformats.org/officeDocument/2006/relationships/image" Target="../media/image98.png"/><Relationship Id="rId4" Type="http://schemas.openxmlformats.org/officeDocument/2006/relationships/image" Target="../media/image93.jpeg"/><Relationship Id="rId9" Type="http://schemas.openxmlformats.org/officeDocument/2006/relationships/image" Target="../media/image95.gif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8.xml"/><Relationship Id="rId6" Type="http://schemas.microsoft.com/office/2007/relationships/hdphoto" Target="../media/hdphoto16.wdp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16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hyperlink" Target="https://www.path.pitt.edu/divisions/computational-pathology-informatics-division/computational-pathology-ai-center-excellence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04D0-B568-04CD-AC89-4F956AF4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73" y="1803679"/>
            <a:ext cx="9801922" cy="150119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ML &amp; Pathology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08C85-0D09-CA9E-0C19-B5E88D438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18549"/>
            <a:ext cx="12191999" cy="1024812"/>
          </a:xfrm>
        </p:spPr>
        <p:txBody>
          <a:bodyPr lIns="91440" tIns="45720" rIns="91440" bIns="45720" anchor="t"/>
          <a:lstStyle/>
          <a:p>
            <a:pPr algn="ctr"/>
            <a:r>
              <a:rPr lang="en-US" b="1" dirty="0">
                <a:solidFill>
                  <a:schemeClr val="bg2"/>
                </a:solidFill>
                <a:cs typeface="Arial"/>
              </a:rPr>
              <a:t>Liron Pantanowitz MD PhD MHA</a:t>
            </a:r>
          </a:p>
          <a:p>
            <a:r>
              <a:rPr lang="en-US" sz="2000" dirty="0">
                <a:solidFill>
                  <a:schemeClr val="bg2"/>
                </a:solidFill>
                <a:cs typeface="Arial"/>
              </a:rPr>
              <a:t>			   Chair &amp; Professor of Pathology</a:t>
            </a:r>
          </a:p>
          <a:p>
            <a:r>
              <a:rPr lang="en-US" sz="2000" dirty="0">
                <a:solidFill>
                  <a:schemeClr val="bg2"/>
                </a:solidFill>
                <a:cs typeface="Arial"/>
              </a:rPr>
              <a:t>  	  		   Department of Pathology UPMC/Pitt</a:t>
            </a:r>
          </a:p>
          <a:p>
            <a:r>
              <a:rPr lang="en-US" sz="2000" dirty="0">
                <a:solidFill>
                  <a:schemeClr val="bg2"/>
                </a:solidFill>
                <a:cs typeface="Arial"/>
              </a:rPr>
              <a:t>			   LIRON@PITT.EDU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6" name="Picture 5" descr="A logo for a university of pittsburgh school of medicine&#10;&#10;Description automatically generated">
            <a:extLst>
              <a:ext uri="{FF2B5EF4-FFF2-40B4-BE49-F238E27FC236}">
                <a16:creationId xmlns:a16="http://schemas.microsoft.com/office/drawing/2014/main" id="{CFA9F958-4656-DC3A-843E-306104B55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91" y="4707431"/>
            <a:ext cx="872836" cy="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48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C811-BD76-B5DE-0B3C-D8F914EF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Pathology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98D-8F3D-004B-94BE-F2439523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1" y="2272749"/>
            <a:ext cx="1624826" cy="131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4B432-8844-DE84-BBE7-96C10CE4F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35" y="2283824"/>
            <a:ext cx="1767515" cy="129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F16D0-2C21-AD37-DDE9-EAFC19E1F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31" y="2294901"/>
            <a:ext cx="2048918" cy="12914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ABC098-4E87-17D8-5AF9-B518BDA4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57" y="2292292"/>
            <a:ext cx="2385364" cy="129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DF40C6-ED65-B664-E8F2-3BC31FE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829" y="2272749"/>
            <a:ext cx="1005948" cy="12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A8298-A1F1-DC98-6D38-650889C480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2"/>
          <a:stretch/>
        </p:blipFill>
        <p:spPr>
          <a:xfrm>
            <a:off x="10490959" y="2187707"/>
            <a:ext cx="1134854" cy="1409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C2605D-2A86-C046-A2F1-ECA365A3C148}"/>
              </a:ext>
            </a:extLst>
          </p:cNvPr>
          <p:cNvSpPr txBox="1"/>
          <p:nvPr/>
        </p:nvSpPr>
        <p:spPr>
          <a:xfrm>
            <a:off x="609601" y="3724507"/>
            <a:ext cx="1090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Patient                   Specimen                      Sample                               Diagnosis                   Report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47D91-6E79-9757-4D34-B4CD144C8B9F}"/>
              </a:ext>
            </a:extLst>
          </p:cNvPr>
          <p:cNvSpPr txBox="1"/>
          <p:nvPr/>
        </p:nvSpPr>
        <p:spPr>
          <a:xfrm>
            <a:off x="700667" y="1466659"/>
            <a:ext cx="1125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Pre-Analytical                                        Analytical         Post Analytical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B1687-A243-D55F-069D-0FDFB1512940}"/>
              </a:ext>
            </a:extLst>
          </p:cNvPr>
          <p:cNvSpPr txBox="1"/>
          <p:nvPr/>
        </p:nvSpPr>
        <p:spPr>
          <a:xfrm>
            <a:off x="2755356" y="4063061"/>
            <a:ext cx="171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Blood</a:t>
            </a:r>
          </a:p>
          <a:p>
            <a:r>
              <a:rPr lang="en-US" sz="1100" dirty="0"/>
              <a:t>Tissue</a:t>
            </a:r>
          </a:p>
          <a:p>
            <a:r>
              <a:rPr lang="en-US" sz="1100" dirty="0"/>
              <a:t>Organ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DDA52-9FCA-6A2C-56EC-B6EBF5360A00}"/>
              </a:ext>
            </a:extLst>
          </p:cNvPr>
          <p:cNvSpPr txBox="1"/>
          <p:nvPr/>
        </p:nvSpPr>
        <p:spPr>
          <a:xfrm>
            <a:off x="4896722" y="4063061"/>
            <a:ext cx="171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Glass slides</a:t>
            </a:r>
          </a:p>
          <a:p>
            <a:r>
              <a:rPr lang="en-US" sz="1100" dirty="0"/>
              <a:t>Ancillary tests</a:t>
            </a:r>
          </a:p>
          <a:p>
            <a:r>
              <a:rPr lang="en-US" sz="1100" dirty="0"/>
              <a:t>DNA / RNA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82175-419A-711E-D68F-F2BD0207E395}"/>
              </a:ext>
            </a:extLst>
          </p:cNvPr>
          <p:cNvSpPr txBox="1"/>
          <p:nvPr/>
        </p:nvSpPr>
        <p:spPr>
          <a:xfrm>
            <a:off x="7348376" y="4109224"/>
            <a:ext cx="17191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Microscopic</a:t>
            </a:r>
          </a:p>
          <a:p>
            <a:r>
              <a:rPr lang="en-US" sz="1100" dirty="0"/>
              <a:t>Digital analysis</a:t>
            </a:r>
          </a:p>
          <a:p>
            <a:r>
              <a:rPr lang="en-US" sz="1100" dirty="0"/>
              <a:t>Instrument assay</a:t>
            </a:r>
          </a:p>
          <a:p>
            <a:r>
              <a:rPr lang="en-US" sz="1100" dirty="0"/>
              <a:t>Molecular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D974D3B-B149-40D9-B508-DCC2841909A9}"/>
              </a:ext>
            </a:extLst>
          </p:cNvPr>
          <p:cNvSpPr/>
          <p:nvPr/>
        </p:nvSpPr>
        <p:spPr>
          <a:xfrm>
            <a:off x="641194" y="1967077"/>
            <a:ext cx="10909611" cy="220957"/>
          </a:xfrm>
          <a:prstGeom prst="rightArrow">
            <a:avLst>
              <a:gd name="adj1" fmla="val 449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12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C811-BD76-B5DE-0B3C-D8F914EF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Pathology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98D-8F3D-004B-94BE-F2439523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1" y="2272749"/>
            <a:ext cx="1624826" cy="131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4B432-8844-DE84-BBE7-96C10CE4F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35" y="2283824"/>
            <a:ext cx="1767515" cy="129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F16D0-2C21-AD37-DDE9-EAFC19E1F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31" y="2294901"/>
            <a:ext cx="2048918" cy="12914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ABC098-4E87-17D8-5AF9-B518BDA4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57" y="2292292"/>
            <a:ext cx="2385364" cy="129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DF40C6-ED65-B664-E8F2-3BC31FE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829" y="2272749"/>
            <a:ext cx="1005948" cy="12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A8298-A1F1-DC98-6D38-650889C480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2"/>
          <a:stretch/>
        </p:blipFill>
        <p:spPr>
          <a:xfrm>
            <a:off x="10490959" y="2187707"/>
            <a:ext cx="1134854" cy="1409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C2605D-2A86-C046-A2F1-ECA365A3C148}"/>
              </a:ext>
            </a:extLst>
          </p:cNvPr>
          <p:cNvSpPr txBox="1"/>
          <p:nvPr/>
        </p:nvSpPr>
        <p:spPr>
          <a:xfrm>
            <a:off x="609601" y="3724507"/>
            <a:ext cx="1090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Patient                   Specimen                      Sample                               Diagnosis                   Report           Therapy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47D91-6E79-9757-4D34-B4CD144C8B9F}"/>
              </a:ext>
            </a:extLst>
          </p:cNvPr>
          <p:cNvSpPr txBox="1"/>
          <p:nvPr/>
        </p:nvSpPr>
        <p:spPr>
          <a:xfrm>
            <a:off x="700667" y="1466659"/>
            <a:ext cx="1125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Pre-Analytical                                        Analytical         Post Analytical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B1687-A243-D55F-069D-0FDFB1512940}"/>
              </a:ext>
            </a:extLst>
          </p:cNvPr>
          <p:cNvSpPr txBox="1"/>
          <p:nvPr/>
        </p:nvSpPr>
        <p:spPr>
          <a:xfrm>
            <a:off x="2755356" y="4063061"/>
            <a:ext cx="171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Blood</a:t>
            </a:r>
          </a:p>
          <a:p>
            <a:r>
              <a:rPr lang="en-US" sz="1100" dirty="0"/>
              <a:t>Tissue</a:t>
            </a:r>
          </a:p>
          <a:p>
            <a:r>
              <a:rPr lang="en-US" sz="1100" dirty="0"/>
              <a:t>Organ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DDA52-9FCA-6A2C-56EC-B6EBF5360A00}"/>
              </a:ext>
            </a:extLst>
          </p:cNvPr>
          <p:cNvSpPr txBox="1"/>
          <p:nvPr/>
        </p:nvSpPr>
        <p:spPr>
          <a:xfrm>
            <a:off x="4896722" y="4063061"/>
            <a:ext cx="171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Glass slides</a:t>
            </a:r>
          </a:p>
          <a:p>
            <a:r>
              <a:rPr lang="en-US" sz="1100" dirty="0"/>
              <a:t>Ancillary tests</a:t>
            </a:r>
          </a:p>
          <a:p>
            <a:r>
              <a:rPr lang="en-US" sz="1100" dirty="0"/>
              <a:t>DNA / RNA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82175-419A-711E-D68F-F2BD0207E395}"/>
              </a:ext>
            </a:extLst>
          </p:cNvPr>
          <p:cNvSpPr txBox="1"/>
          <p:nvPr/>
        </p:nvSpPr>
        <p:spPr>
          <a:xfrm>
            <a:off x="7348376" y="4109224"/>
            <a:ext cx="17191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Microscopic</a:t>
            </a:r>
          </a:p>
          <a:p>
            <a:r>
              <a:rPr lang="en-US" sz="1100" dirty="0"/>
              <a:t>Digital analysis</a:t>
            </a:r>
          </a:p>
          <a:p>
            <a:r>
              <a:rPr lang="en-US" sz="1100" dirty="0"/>
              <a:t>Instrument assay</a:t>
            </a:r>
          </a:p>
          <a:p>
            <a:r>
              <a:rPr lang="en-US" sz="1100" dirty="0"/>
              <a:t>Molecular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D974D3B-B149-40D9-B508-DCC2841909A9}"/>
              </a:ext>
            </a:extLst>
          </p:cNvPr>
          <p:cNvSpPr/>
          <p:nvPr/>
        </p:nvSpPr>
        <p:spPr>
          <a:xfrm>
            <a:off x="641194" y="1967077"/>
            <a:ext cx="10909611" cy="220957"/>
          </a:xfrm>
          <a:prstGeom prst="rightArrow">
            <a:avLst>
              <a:gd name="adj1" fmla="val 449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6005F4-9E8A-4592-2AB5-066893E21E5F}"/>
              </a:ext>
            </a:extLst>
          </p:cNvPr>
          <p:cNvSpPr/>
          <p:nvPr/>
        </p:nvSpPr>
        <p:spPr>
          <a:xfrm>
            <a:off x="468351" y="1176454"/>
            <a:ext cx="11396547" cy="393638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9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C811-BD76-B5DE-0B3C-D8F914EF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Pathology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98D-8F3D-004B-94BE-F2439523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1" y="2272749"/>
            <a:ext cx="1624826" cy="131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4B432-8844-DE84-BBE7-96C10CE4F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35" y="2283824"/>
            <a:ext cx="1767515" cy="129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F16D0-2C21-AD37-DDE9-EAFC19E1F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31" y="2294901"/>
            <a:ext cx="2048918" cy="12914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ABC098-4E87-17D8-5AF9-B518BDA4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57" y="2292292"/>
            <a:ext cx="2385364" cy="129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DF40C6-ED65-B664-E8F2-3BC31FE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829" y="2272749"/>
            <a:ext cx="1005948" cy="12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A8298-A1F1-DC98-6D38-650889C480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2"/>
          <a:stretch/>
        </p:blipFill>
        <p:spPr>
          <a:xfrm>
            <a:off x="10490959" y="2187707"/>
            <a:ext cx="1134854" cy="1409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C2605D-2A86-C046-A2F1-ECA365A3C148}"/>
              </a:ext>
            </a:extLst>
          </p:cNvPr>
          <p:cNvSpPr txBox="1"/>
          <p:nvPr/>
        </p:nvSpPr>
        <p:spPr>
          <a:xfrm>
            <a:off x="609601" y="3724507"/>
            <a:ext cx="1090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Patient                   Specimen                      Sample                               Diagnosis                   Report           Therapy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47D91-6E79-9757-4D34-B4CD144C8B9F}"/>
              </a:ext>
            </a:extLst>
          </p:cNvPr>
          <p:cNvSpPr txBox="1"/>
          <p:nvPr/>
        </p:nvSpPr>
        <p:spPr>
          <a:xfrm>
            <a:off x="700667" y="1466659"/>
            <a:ext cx="1125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Pre-Analytical                                        Analytical         Post Analytical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B1687-A243-D55F-069D-0FDFB1512940}"/>
              </a:ext>
            </a:extLst>
          </p:cNvPr>
          <p:cNvSpPr txBox="1"/>
          <p:nvPr/>
        </p:nvSpPr>
        <p:spPr>
          <a:xfrm>
            <a:off x="2755356" y="4063061"/>
            <a:ext cx="171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Blood</a:t>
            </a:r>
          </a:p>
          <a:p>
            <a:r>
              <a:rPr lang="en-US" sz="1100" dirty="0"/>
              <a:t>Tissue</a:t>
            </a:r>
          </a:p>
          <a:p>
            <a:r>
              <a:rPr lang="en-US" sz="1100" dirty="0"/>
              <a:t>Organ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DDA52-9FCA-6A2C-56EC-B6EBF5360A00}"/>
              </a:ext>
            </a:extLst>
          </p:cNvPr>
          <p:cNvSpPr txBox="1"/>
          <p:nvPr/>
        </p:nvSpPr>
        <p:spPr>
          <a:xfrm>
            <a:off x="4896722" y="4063061"/>
            <a:ext cx="171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Glass slides</a:t>
            </a:r>
          </a:p>
          <a:p>
            <a:r>
              <a:rPr lang="en-US" sz="1100" dirty="0"/>
              <a:t>Ancillary tests</a:t>
            </a:r>
          </a:p>
          <a:p>
            <a:r>
              <a:rPr lang="en-US" sz="1100" dirty="0"/>
              <a:t>DNA / RNA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82175-419A-711E-D68F-F2BD0207E395}"/>
              </a:ext>
            </a:extLst>
          </p:cNvPr>
          <p:cNvSpPr txBox="1"/>
          <p:nvPr/>
        </p:nvSpPr>
        <p:spPr>
          <a:xfrm>
            <a:off x="7348376" y="4109224"/>
            <a:ext cx="17191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Microscopic</a:t>
            </a:r>
          </a:p>
          <a:p>
            <a:r>
              <a:rPr lang="en-US" sz="1100" dirty="0"/>
              <a:t>Digital analysis</a:t>
            </a:r>
          </a:p>
          <a:p>
            <a:r>
              <a:rPr lang="en-US" sz="1100" dirty="0"/>
              <a:t>Instrument assay</a:t>
            </a:r>
          </a:p>
          <a:p>
            <a:r>
              <a:rPr lang="en-US" sz="1100" dirty="0"/>
              <a:t>Molecular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D974D3B-B149-40D9-B508-DCC2841909A9}"/>
              </a:ext>
            </a:extLst>
          </p:cNvPr>
          <p:cNvSpPr/>
          <p:nvPr/>
        </p:nvSpPr>
        <p:spPr>
          <a:xfrm>
            <a:off x="641194" y="1967077"/>
            <a:ext cx="10909611" cy="220957"/>
          </a:xfrm>
          <a:prstGeom prst="rightArrow">
            <a:avLst>
              <a:gd name="adj1" fmla="val 449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6005F4-9E8A-4592-2AB5-066893E21E5F}"/>
              </a:ext>
            </a:extLst>
          </p:cNvPr>
          <p:cNvSpPr/>
          <p:nvPr/>
        </p:nvSpPr>
        <p:spPr>
          <a:xfrm>
            <a:off x="468351" y="1176454"/>
            <a:ext cx="11396547" cy="393638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DEE3EB-772A-4DA5-A140-D5E48F9A7024}"/>
              </a:ext>
            </a:extLst>
          </p:cNvPr>
          <p:cNvSpPr txBox="1"/>
          <p:nvPr/>
        </p:nvSpPr>
        <p:spPr>
          <a:xfrm>
            <a:off x="4896722" y="5224346"/>
            <a:ext cx="662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Genes                             Mutation                                      Target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D9EDDD9-70E0-5241-D300-88D29D753DE4}"/>
              </a:ext>
            </a:extLst>
          </p:cNvPr>
          <p:cNvSpPr/>
          <p:nvPr/>
        </p:nvSpPr>
        <p:spPr>
          <a:xfrm rot="16200000">
            <a:off x="8114158" y="2765196"/>
            <a:ext cx="320093" cy="597705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5CE14-D5E4-2E6C-1724-5FBDC39166DE}"/>
              </a:ext>
            </a:extLst>
          </p:cNvPr>
          <p:cNvSpPr txBox="1"/>
          <p:nvPr/>
        </p:nvSpPr>
        <p:spPr>
          <a:xfrm>
            <a:off x="5391615" y="5913771"/>
            <a:ext cx="607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Personalized (precision) medicine </a:t>
            </a:r>
            <a:r>
              <a:rPr lang="en-US" sz="1200" dirty="0"/>
              <a:t>= medical approach that tailors treatment and healthcare decisions to the individual characteristics of each patient</a:t>
            </a:r>
          </a:p>
        </p:txBody>
      </p:sp>
    </p:spTree>
    <p:extLst>
      <p:ext uri="{BB962C8B-B14F-4D97-AF65-F5344CB8AC3E}">
        <p14:creationId xmlns:p14="http://schemas.microsoft.com/office/powerpoint/2010/main" val="3100255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526A-2212-C5C5-DA7E-0CB97743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230" y="456505"/>
            <a:ext cx="6014224" cy="997085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Aptos ExtraBold" panose="020B0004020202020204" pitchFamily="34" charset="0"/>
              </a:rPr>
              <a:t>Pathology Divisions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39D0F2-E313-3C6D-0841-F733138C99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45363"/>
              </p:ext>
            </p:extLst>
          </p:nvPr>
        </p:nvGraphicFramePr>
        <p:xfrm>
          <a:off x="515567" y="1322962"/>
          <a:ext cx="6484502" cy="485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logo for a university of pittsburgh school of medicine&#10;&#10;Description automatically generated">
            <a:extLst>
              <a:ext uri="{FF2B5EF4-FFF2-40B4-BE49-F238E27FC236}">
                <a16:creationId xmlns:a16="http://schemas.microsoft.com/office/drawing/2014/main" id="{CB6AC73E-07D8-BDCF-AAF9-636DFBE4F3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5869" y="2813328"/>
            <a:ext cx="2003897" cy="20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3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10000"/>
    </mc:Choice>
    <mc:Fallback xmlns="">
      <p:transition advTm="54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526A-2212-C5C5-DA7E-0CB97743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230" y="456505"/>
            <a:ext cx="6014224" cy="997085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Aptos ExtraBold" panose="020B0004020202020204" pitchFamily="34" charset="0"/>
              </a:rPr>
              <a:t>Pathology Divisions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39D0F2-E313-3C6D-0841-F733138C99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67" y="1322962"/>
          <a:ext cx="6484502" cy="485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logo for a university of pittsburgh school of medicine&#10;&#10;Description automatically generated">
            <a:extLst>
              <a:ext uri="{FF2B5EF4-FFF2-40B4-BE49-F238E27FC236}">
                <a16:creationId xmlns:a16="http://schemas.microsoft.com/office/drawing/2014/main" id="{CB6AC73E-07D8-BDCF-AAF9-636DFBE4F3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5869" y="2813328"/>
            <a:ext cx="2003897" cy="2003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E772CC-A2C1-3841-2085-66433C4D6559}"/>
              </a:ext>
            </a:extLst>
          </p:cNvPr>
          <p:cNvSpPr txBox="1"/>
          <p:nvPr/>
        </p:nvSpPr>
        <p:spPr>
          <a:xfrm>
            <a:off x="7208732" y="527396"/>
            <a:ext cx="44066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Types of </a:t>
            </a:r>
            <a:r>
              <a:rPr lang="en-US" sz="32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EHR</a:t>
            </a:r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Data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Text data (AP-LIS)</a:t>
            </a:r>
          </a:p>
          <a:p>
            <a:r>
              <a:rPr lang="en-US" sz="1400" dirty="0"/>
              <a:t>-Pathology reports (free text vs. templates)</a:t>
            </a:r>
          </a:p>
          <a:p>
            <a:r>
              <a:rPr lang="en-US" sz="1400" dirty="0"/>
              <a:t>-Unstructured vs. Structured (fields, synoptic)</a:t>
            </a:r>
          </a:p>
          <a:p>
            <a:r>
              <a:rPr lang="en-US" sz="1400" dirty="0"/>
              <a:t>-Typos affect NLP</a:t>
            </a:r>
          </a:p>
          <a:p>
            <a:endParaRPr lang="en-US" sz="800" dirty="0"/>
          </a:p>
          <a:p>
            <a:r>
              <a:rPr lang="en-US" b="1" dirty="0">
                <a:solidFill>
                  <a:schemeClr val="accent6"/>
                </a:solidFill>
              </a:rPr>
              <a:t>Tabular data (CP-LIS)</a:t>
            </a:r>
          </a:p>
          <a:p>
            <a:r>
              <a:rPr lang="en-US" sz="1400" dirty="0"/>
              <a:t>-Tables </a:t>
            </a:r>
          </a:p>
          <a:p>
            <a:r>
              <a:rPr lang="en-US" sz="1400" dirty="0"/>
              <a:t>-Missing values</a:t>
            </a:r>
          </a:p>
          <a:p>
            <a:endParaRPr lang="en-US" sz="800" dirty="0"/>
          </a:p>
          <a:p>
            <a:r>
              <a:rPr lang="en-US" b="1" dirty="0">
                <a:solidFill>
                  <a:schemeClr val="accent6"/>
                </a:solidFill>
              </a:rPr>
              <a:t>Image data (DP-IMS)</a:t>
            </a:r>
          </a:p>
          <a:p>
            <a:r>
              <a:rPr lang="en-US" sz="1400" dirty="0"/>
              <a:t>-Brightfield &amp; Darkfield (fluorescence)</a:t>
            </a:r>
          </a:p>
          <a:p>
            <a:r>
              <a:rPr lang="en-US" sz="1400" dirty="0"/>
              <a:t>-Whole slide imaging (DICOM vs other formats)</a:t>
            </a:r>
          </a:p>
          <a:p>
            <a:r>
              <a:rPr lang="en-US" sz="1400" dirty="0"/>
              <a:t>-Barcoded slide labels serve as identifiers</a:t>
            </a:r>
          </a:p>
          <a:p>
            <a:r>
              <a:rPr lang="en-US" sz="1400" dirty="0"/>
              <a:t>-Labels (diagnoses), annotations &amp; metadata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Universal data issues</a:t>
            </a:r>
          </a:p>
          <a:p>
            <a:r>
              <a:rPr lang="en-US" sz="1400" dirty="0"/>
              <a:t>-Silos (within legacy systems)</a:t>
            </a:r>
          </a:p>
          <a:p>
            <a:r>
              <a:rPr lang="en-US" sz="1400" dirty="0"/>
              <a:t>-Limited discrete data</a:t>
            </a:r>
          </a:p>
          <a:p>
            <a:r>
              <a:rPr lang="en-US" sz="1400" dirty="0"/>
              <a:t>-De-identification of PHI</a:t>
            </a:r>
          </a:p>
          <a:p>
            <a:r>
              <a:rPr lang="en-US" sz="1400" dirty="0"/>
              <a:t>-Difficulty with extraction </a:t>
            </a:r>
          </a:p>
          <a:p>
            <a:r>
              <a:rPr lang="en-US" sz="1400" dirty="0"/>
              <a:t>-Often RTF or PDF files</a:t>
            </a:r>
          </a:p>
          <a:p>
            <a:r>
              <a:rPr lang="en-US" sz="1400" dirty="0"/>
              <a:t>-Coding (</a:t>
            </a:r>
            <a:r>
              <a:rPr lang="en-US" sz="1400" dirty="0" err="1"/>
              <a:t>LOINC</a:t>
            </a:r>
            <a:r>
              <a:rPr lang="en-US" sz="1400" dirty="0"/>
              <a:t>, CPT, etc)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90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F52E6D-7F51-4317-2D09-C9E819CE9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378" y="2445125"/>
            <a:ext cx="5424487" cy="196774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AC6545-0997-A3F7-A83A-1B4396812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6965" y="2425830"/>
            <a:ext cx="4637515" cy="3189515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007D5D-E397-058A-625D-9C382BEB70F4}"/>
              </a:ext>
            </a:extLst>
          </p:cNvPr>
          <p:cNvSpPr txBox="1"/>
          <p:nvPr/>
        </p:nvSpPr>
        <p:spPr>
          <a:xfrm>
            <a:off x="1344121" y="1118043"/>
            <a:ext cx="4343000" cy="1118127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4266" b="1" dirty="0">
                <a:latin typeface="Corbel"/>
                <a:ea typeface="+mj-ea"/>
              </a:rPr>
              <a:t>Pathology Data</a:t>
            </a:r>
          </a:p>
          <a:p>
            <a:pPr algn="ctr"/>
            <a:r>
              <a:rPr lang="en-US" sz="2400" b="0" dirty="0">
                <a:solidFill>
                  <a:schemeClr val="tx2"/>
                </a:solidFill>
              </a:rPr>
              <a:t>Reports (Text)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7910B-9040-DDC2-AC29-CF12E79F6D7D}"/>
              </a:ext>
            </a:extLst>
          </p:cNvPr>
          <p:cNvSpPr txBox="1"/>
          <p:nvPr/>
        </p:nvSpPr>
        <p:spPr>
          <a:xfrm>
            <a:off x="6696307" y="1118042"/>
            <a:ext cx="4585081" cy="1118127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4266" b="1" dirty="0">
                <a:latin typeface="Corbel"/>
                <a:ea typeface="+mj-ea"/>
              </a:rPr>
              <a:t>Laboratory Data</a:t>
            </a:r>
          </a:p>
          <a:p>
            <a:pPr algn="ctr"/>
            <a:r>
              <a:rPr lang="en-US" sz="2400" b="0" dirty="0">
                <a:solidFill>
                  <a:schemeClr val="tx2"/>
                </a:solidFill>
              </a:rPr>
              <a:t>Results (Tabular)</a:t>
            </a:r>
          </a:p>
        </p:txBody>
      </p:sp>
    </p:spTree>
    <p:extLst>
      <p:ext uri="{BB962C8B-B14F-4D97-AF65-F5344CB8AC3E}">
        <p14:creationId xmlns:p14="http://schemas.microsoft.com/office/powerpoint/2010/main" val="361912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9999-F599-E3E4-7B4C-E4877D6A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6" b="1" dirty="0">
                <a:latin typeface="Corbel"/>
                <a:cs typeface="+mn-cs"/>
              </a:rPr>
              <a:t>NGS File Formats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32BDB-0191-34B0-8A1E-C3405A95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00" y="1490469"/>
            <a:ext cx="3840484" cy="441731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C507F88-D206-8E77-5365-731A7AC8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641" y="1819275"/>
            <a:ext cx="3665188" cy="30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31BD7B-36A1-484E-A721-58B3DD7EEE23}"/>
              </a:ext>
            </a:extLst>
          </p:cNvPr>
          <p:cNvSpPr txBox="1"/>
          <p:nvPr/>
        </p:nvSpPr>
        <p:spPr>
          <a:xfrm>
            <a:off x="1076093" y="5907784"/>
            <a:ext cx="5062654" cy="246221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000" dirty="0">
                <a:hlinkClick r:id="rId4"/>
              </a:rPr>
              <a:t>NGS </a:t>
            </a:r>
            <a:r>
              <a:rPr lang="en-US" sz="800" dirty="0">
                <a:hlinkClick r:id="rId4"/>
              </a:rPr>
              <a:t>file formats — Bioinformatics at </a:t>
            </a:r>
            <a:r>
              <a:rPr lang="en-US" sz="800" dirty="0" err="1">
                <a:hlinkClick r:id="rId4"/>
              </a:rPr>
              <a:t>COMAV</a:t>
            </a:r>
            <a:r>
              <a:rPr lang="en-US" sz="800" dirty="0">
                <a:hlinkClick r:id="rId4"/>
              </a:rPr>
              <a:t> 0.1 documentation (upv.es)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99D74A-B97F-57B3-1FD8-7730D9492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1192" y="1663818"/>
            <a:ext cx="3322984" cy="1465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902064-66B0-4FFC-E72F-3092CED30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320"/>
          <a:stretch/>
        </p:blipFill>
        <p:spPr>
          <a:xfrm>
            <a:off x="8689598" y="3323876"/>
            <a:ext cx="3186171" cy="16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3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Z:\PathInformaticsFaculty\Liron Pantanowitz\Informatics\Images\WSI Scanner images\20141030_103737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7800" y="458996"/>
            <a:ext cx="9144000" cy="5186363"/>
          </a:xfrm>
        </p:spPr>
      </p:pic>
      <p:sp>
        <p:nvSpPr>
          <p:cNvPr id="2" name="TextBox 1"/>
          <p:cNvSpPr txBox="1"/>
          <p:nvPr/>
        </p:nvSpPr>
        <p:spPr>
          <a:xfrm>
            <a:off x="6019800" y="4800601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Slide loading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3274368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Slide handling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9800" y="1676401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Slide scanning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1FD24A8-91E3-566E-B35E-1A812358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2"/>
          <a:stretch>
            <a:fillRect/>
          </a:stretch>
        </p:blipFill>
        <p:spPr bwMode="auto">
          <a:xfrm>
            <a:off x="10686586" y="210000"/>
            <a:ext cx="1300976" cy="8409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0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E98A8E-1D99-304A-AA2E-C5272E2A2CD3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1542" y="1897597"/>
            <a:ext cx="8095429" cy="3062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B30B2B-0367-FC4A-B624-C6CE1B26846A}"/>
              </a:ext>
            </a:extLst>
          </p:cNvPr>
          <p:cNvCxnSpPr>
            <a:cxnSpLocks/>
          </p:cNvCxnSpPr>
          <p:nvPr/>
        </p:nvCxnSpPr>
        <p:spPr>
          <a:xfrm flipH="1">
            <a:off x="3195264" y="2702103"/>
            <a:ext cx="575352" cy="1931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48D255-136D-FF46-9282-EF8EF137C20E}"/>
              </a:ext>
            </a:extLst>
          </p:cNvPr>
          <p:cNvSpPr txBox="1"/>
          <p:nvPr/>
        </p:nvSpPr>
        <p:spPr>
          <a:xfrm rot="17106682">
            <a:off x="2189104" y="2600356"/>
            <a:ext cx="201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15707-3ED6-0E4F-B18B-2D33A618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86974" flipH="1">
            <a:off x="2552697" y="3889686"/>
            <a:ext cx="537801" cy="520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93827175-9683-CA48-826F-E4D25AC7EF51}"/>
              </a:ext>
            </a:extLst>
          </p:cNvPr>
          <p:cNvSpPr/>
          <p:nvPr/>
        </p:nvSpPr>
        <p:spPr>
          <a:xfrm rot="5400000">
            <a:off x="5840747" y="3622013"/>
            <a:ext cx="801384" cy="415356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BE42195-3DF2-A449-BFE7-769F45D8970B}"/>
              </a:ext>
            </a:extLst>
          </p:cNvPr>
          <p:cNvSpPr/>
          <p:nvPr/>
        </p:nvSpPr>
        <p:spPr>
          <a:xfrm rot="5400000">
            <a:off x="6335114" y="3518361"/>
            <a:ext cx="594080" cy="415356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8767FA-3DD3-524C-85AE-B937A96A5E98}"/>
              </a:ext>
            </a:extLst>
          </p:cNvPr>
          <p:cNvSpPr txBox="1"/>
          <p:nvPr/>
        </p:nvSpPr>
        <p:spPr>
          <a:xfrm>
            <a:off x="3482940" y="393810"/>
            <a:ext cx="4263775" cy="1364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6" b="1" dirty="0">
                <a:latin typeface="Corbel"/>
                <a:ea typeface="+mj-ea"/>
              </a:rPr>
              <a:t>Scanning </a:t>
            </a:r>
            <a:r>
              <a:rPr lang="en-US" sz="4000" dirty="0">
                <a:solidFill>
                  <a:srgbClr val="FF0000"/>
                </a:solidFill>
              </a:rPr>
              <a:t>(Digitization)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CAC36F4-29B3-B278-29AA-BE7B4ABAB5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99" y="158007"/>
            <a:ext cx="2323610" cy="173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537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6B340-68A8-5747-93CA-6AFFEBEB320A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510302"/>
            <a:ext cx="4510354" cy="42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4DE68-66A5-8649-B92E-7A66A919E7E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721" y="1699767"/>
            <a:ext cx="5937250" cy="36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8EC2A38-DE05-B544-B4B8-CC5B3485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+mn-cs"/>
              </a:rPr>
              <a:t>WSI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3B296-A9F3-7546-5462-BDD7E9428EF2}"/>
              </a:ext>
            </a:extLst>
          </p:cNvPr>
          <p:cNvSpPr txBox="1"/>
          <p:nvPr/>
        </p:nvSpPr>
        <p:spPr>
          <a:xfrm>
            <a:off x="953429" y="6048990"/>
            <a:ext cx="8235176" cy="523220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4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arious proprietary file formats (e.g. Aperio SVS, Hamamatsu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NDPI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Philips TIFF, 3DHistech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MRXS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MDS, Olympus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VSI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Zeiss CZI), as well as Digital Imaging and Communications in Medicine (DICOM)</a:t>
            </a:r>
            <a:endParaRPr lang="en-US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22E086-28EA-B513-B559-30D2B4E7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DISCLOSURE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63CB4-EB68-E401-1492-A8520875A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kern="0" dirty="0">
                <a:latin typeface="+mn-lt"/>
                <a:ea typeface="+mn-ea"/>
              </a:rPr>
              <a:t>Consultant for </a:t>
            </a:r>
            <a:r>
              <a:rPr lang="en-US" sz="2400" kern="0" dirty="0" err="1">
                <a:latin typeface="+mn-lt"/>
                <a:ea typeface="+mn-ea"/>
              </a:rPr>
              <a:t>AiXMed</a:t>
            </a:r>
            <a:r>
              <a:rPr lang="en-US" sz="2400" kern="0" dirty="0">
                <a:latin typeface="+mn-lt"/>
                <a:ea typeface="+mn-ea"/>
              </a:rPr>
              <a:t>, Hamamatsu &amp; </a:t>
            </a:r>
            <a:r>
              <a:rPr lang="en-US" sz="2400" kern="0" dirty="0" err="1">
                <a:latin typeface="+mn-lt"/>
                <a:ea typeface="+mn-ea"/>
              </a:rPr>
              <a:t>NTP</a:t>
            </a:r>
            <a:endParaRPr lang="en-US" sz="2400" kern="0" dirty="0">
              <a:latin typeface="+mn-lt"/>
              <a:ea typeface="+mn-ea"/>
            </a:endParaRPr>
          </a:p>
          <a:p>
            <a:pPr marL="0" indent="0" algn="ctr">
              <a:buNone/>
            </a:pPr>
            <a:r>
              <a:rPr lang="en-US" sz="2400" kern="0" dirty="0">
                <a:latin typeface="+mn-lt"/>
                <a:ea typeface="+mn-ea"/>
              </a:rPr>
              <a:t>Medical advisory board for Ibex</a:t>
            </a:r>
          </a:p>
          <a:p>
            <a:pPr marL="0" indent="0" algn="ctr">
              <a:buNone/>
            </a:pPr>
            <a:r>
              <a:rPr lang="en-US" sz="2400" kern="0" dirty="0">
                <a:latin typeface="+mn-lt"/>
                <a:ea typeface="+mn-ea"/>
              </a:rPr>
              <a:t>Co-founder of </a:t>
            </a:r>
            <a:r>
              <a:rPr lang="en-US" sz="2400" kern="0" dirty="0" err="1">
                <a:latin typeface="+mn-lt"/>
                <a:ea typeface="+mn-ea"/>
              </a:rPr>
              <a:t>LeanAP</a:t>
            </a:r>
            <a:r>
              <a:rPr lang="en-US" sz="2400" kern="0" dirty="0">
                <a:latin typeface="+mn-lt"/>
                <a:ea typeface="+mn-ea"/>
              </a:rPr>
              <a:t> Innovators &amp; Placenta AI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783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7565" y="217449"/>
            <a:ext cx="8305799" cy="5473038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86201" y="5846950"/>
            <a:ext cx="8305799" cy="44689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404" tIns="38404" rIns="38404" bIns="38404" numCol="1" spcCol="16002" rtlCol="0" anchor="t">
            <a:spAutoFit/>
          </a:bodyPr>
          <a:lstStyle/>
          <a:p>
            <a:pPr algn="ctr"/>
            <a:r>
              <a:rPr lang="en-US" sz="1200" dirty="0"/>
              <a:t>WSI (biopsy at 40x scan 654Mb with 20:1 loss compression) vs chest x-ray (pixel-normalized display) </a:t>
            </a:r>
          </a:p>
          <a:p>
            <a:pPr algn="ctr"/>
            <a:r>
              <a:rPr lang="en-US" sz="1200" i="1" dirty="0"/>
              <a:t>Pantanowitz et al. Pathology Informatics. ASCP Press. 2012.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85760" y="381001"/>
            <a:ext cx="838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CXR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0D8A9-CE31-3328-D4CD-515FA56D7280}"/>
              </a:ext>
            </a:extLst>
          </p:cNvPr>
          <p:cNvSpPr txBox="1"/>
          <p:nvPr/>
        </p:nvSpPr>
        <p:spPr>
          <a:xfrm>
            <a:off x="657922" y="925552"/>
            <a:ext cx="2469995" cy="4247317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WSI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 size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vary depending on several factors (e.g. amount of tissue area scanned, lens magnification used </a:t>
            </a:r>
            <a:r>
              <a:rPr lang="en-US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10x vs. 40x, Z-stacking/ # of focal planes scanned, compression). </a:t>
            </a:r>
          </a:p>
          <a:p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e.g.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WSI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 of a tissue sample measuring 20mm x 15mm scanned at 0.25 microns/per pixel can be 4.8 gigapixels (~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80,000 x 60,000 pixels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en-US" sz="24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27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2192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266" b="1" dirty="0">
                <a:latin typeface="Corbel"/>
                <a:cs typeface="+mn-cs"/>
              </a:rPr>
              <a:t>Image Annotation</a:t>
            </a:r>
          </a:p>
        </p:txBody>
      </p:sp>
      <p:pic>
        <p:nvPicPr>
          <p:cNvPr id="55297" name="Picture 1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07256" y="1417638"/>
            <a:ext cx="7634287" cy="4525963"/>
          </a:xfrm>
          <a:prstGeom prst="rect">
            <a:avLst/>
          </a:prstGeom>
          <a:ln>
            <a:solidFill>
              <a:srgbClr val="4F81B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BC80A-3158-FBBA-304F-444BBA052CC0}"/>
              </a:ext>
            </a:extLst>
          </p:cNvPr>
          <p:cNvSpPr txBox="1"/>
          <p:nvPr/>
        </p:nvSpPr>
        <p:spPr>
          <a:xfrm>
            <a:off x="8827902" y="1796779"/>
            <a:ext cx="3077738" cy="3139321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Creating annotated datasets is important for supervised learning.</a:t>
            </a:r>
          </a:p>
          <a:p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Open-source software 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QuPath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  <a:r>
              <a:rPr lang="en-US" sz="1600" u="sng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https://qupath.github.io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Commercial tools </a:t>
            </a:r>
          </a:p>
          <a:p>
            <a:r>
              <a:rPr lang="en-US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(e.g. V7).</a:t>
            </a:r>
          </a:p>
          <a:p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Annotations can be exported in text format (e.g. JSON, XML).</a:t>
            </a:r>
            <a:endParaRPr lang="en-US" sz="24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03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A2868B83-1E3B-CA18-1643-6DA4976F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2360342"/>
            <a:ext cx="2282790" cy="22827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34B5FB-DB06-9E94-04D8-023A4D671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362" y="2382644"/>
            <a:ext cx="2286000" cy="228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007FB7FE-1429-0027-4C60-11457BC4A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639" y="2371493"/>
            <a:ext cx="2286000" cy="228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AC4BD0-BAE4-490A-E4CE-AD06E990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371493"/>
            <a:ext cx="2286000" cy="228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5AFB93-3C27-09F2-EE68-CC06F1977E3B}"/>
              </a:ext>
            </a:extLst>
          </p:cNvPr>
          <p:cNvSpPr txBox="1"/>
          <p:nvPr/>
        </p:nvSpPr>
        <p:spPr>
          <a:xfrm>
            <a:off x="838201" y="1143727"/>
            <a:ext cx="4832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n-lt"/>
                <a:ea typeface="+mj-ea"/>
                <a:cs typeface="+mj-cs"/>
              </a:rPr>
              <a:t>Pathologists </a:t>
            </a:r>
          </a:p>
          <a:p>
            <a:pPr algn="ctr"/>
            <a:r>
              <a:rPr lang="en-US" sz="3600" b="1" dirty="0">
                <a:latin typeface="+mn-lt"/>
                <a:ea typeface="+mj-ea"/>
                <a:cs typeface="+mj-cs"/>
              </a:rPr>
              <a:t>Without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8D25B-954A-77AC-FD99-49D0AF829A0F}"/>
              </a:ext>
            </a:extLst>
          </p:cNvPr>
          <p:cNvSpPr txBox="1"/>
          <p:nvPr/>
        </p:nvSpPr>
        <p:spPr>
          <a:xfrm>
            <a:off x="6521362" y="1143726"/>
            <a:ext cx="482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n-lt"/>
                <a:ea typeface="+mj-ea"/>
                <a:cs typeface="+mj-cs"/>
              </a:rPr>
              <a:t>Pathologists </a:t>
            </a:r>
          </a:p>
          <a:p>
            <a:pPr algn="ctr"/>
            <a:r>
              <a:rPr lang="en-US" sz="3600" b="1" dirty="0">
                <a:latin typeface="+mn-lt"/>
                <a:ea typeface="+mj-ea"/>
                <a:cs typeface="+mj-cs"/>
              </a:rPr>
              <a:t>With 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0AD4-DAED-7A1C-7440-8560BE3B1720}"/>
              </a:ext>
            </a:extLst>
          </p:cNvPr>
          <p:cNvSpPr txBox="1"/>
          <p:nvPr/>
        </p:nvSpPr>
        <p:spPr>
          <a:xfrm>
            <a:off x="8170330" y="5257359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Artist Dr Hooman Rashidi using DALL-E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85AC8D-FC6B-FF3F-A668-F48EDD8D1EE7}"/>
              </a:ext>
            </a:extLst>
          </p:cNvPr>
          <p:cNvCxnSpPr>
            <a:cxnSpLocks/>
          </p:cNvCxnSpPr>
          <p:nvPr/>
        </p:nvCxnSpPr>
        <p:spPr>
          <a:xfrm>
            <a:off x="6096000" y="1004911"/>
            <a:ext cx="0" cy="4979773"/>
          </a:xfrm>
          <a:prstGeom prst="line">
            <a:avLst/>
          </a:prstGeom>
          <a:ln w="57150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11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6E60D-6F32-432F-8578-563B8973C1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9741" y="693235"/>
            <a:ext cx="8362312" cy="4912857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D15BE-3B44-6142-F3DE-1BD69A7FD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92" y="2722652"/>
            <a:ext cx="684398" cy="10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2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Content Placeholder 2">
            <a:extLst>
              <a:ext uri="{FF2B5EF4-FFF2-40B4-BE49-F238E27FC236}">
                <a16:creationId xmlns:a16="http://schemas.microsoft.com/office/drawing/2014/main" id="{53F7001E-E7B8-014F-95FC-96E8EA446B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74144" y="4006065"/>
            <a:ext cx="3859213" cy="18780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sz="2800" b="1" dirty="0">
                <a:solidFill>
                  <a:srgbClr val="002060"/>
                </a:solidFill>
                <a:ea typeface="ヒラギノ角ゴ Pro W3" panose="020B0300000000000000" pitchFamily="34" charset="-128"/>
              </a:rPr>
              <a:t>Google uses AI to detect lymph node metastatic breast carcinoma </a:t>
            </a:r>
          </a:p>
        </p:txBody>
      </p:sp>
      <p:pic>
        <p:nvPicPr>
          <p:cNvPr id="25602" name="Picture 4" descr="Screen Shot 2017-07-30 at 4.15.29 PM.png">
            <a:extLst>
              <a:ext uri="{FF2B5EF4-FFF2-40B4-BE49-F238E27FC236}">
                <a16:creationId xmlns:a16="http://schemas.microsoft.com/office/drawing/2014/main" id="{3B7377D1-97BD-614B-9C1F-C2AA38C37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5"/>
          <a:stretch>
            <a:fillRect/>
          </a:stretch>
        </p:blipFill>
        <p:spPr bwMode="auto">
          <a:xfrm>
            <a:off x="4603751" y="511175"/>
            <a:ext cx="29622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5" descr="Screen Shot 2017-07-30 at 2.03.53 PM.png">
            <a:extLst>
              <a:ext uri="{FF2B5EF4-FFF2-40B4-BE49-F238E27FC236}">
                <a16:creationId xmlns:a16="http://schemas.microsoft.com/office/drawing/2014/main" id="{365EB441-E8DA-E949-A488-4EB4E2C90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3889375"/>
            <a:ext cx="3384550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6" descr="Screen Shot 2017-07-30 at 2.03.43 PM.png">
            <a:extLst>
              <a:ext uri="{FF2B5EF4-FFF2-40B4-BE49-F238E27FC236}">
                <a16:creationId xmlns:a16="http://schemas.microsoft.com/office/drawing/2014/main" id="{129579DC-1595-8047-B4A7-080D01EA9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622425"/>
            <a:ext cx="3384550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7" descr="Screen Shot 2017-07-30 at 2.03.17 PM.png">
            <a:extLst>
              <a:ext uri="{FF2B5EF4-FFF2-40B4-BE49-F238E27FC236}">
                <a16:creationId xmlns:a16="http://schemas.microsoft.com/office/drawing/2014/main" id="{BA73424E-CE8A-AB49-B378-978D28642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1" y="1335089"/>
            <a:ext cx="3859213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351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000543-9360-8341-A5B0-22F56286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4" y="127121"/>
            <a:ext cx="11215991" cy="64678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86FBC9-3CD4-C543-A386-1E260E01D83C}"/>
              </a:ext>
            </a:extLst>
          </p:cNvPr>
          <p:cNvSpPr/>
          <p:nvPr/>
        </p:nvSpPr>
        <p:spPr>
          <a:xfrm>
            <a:off x="398834" y="1101936"/>
            <a:ext cx="92412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https://</a:t>
            </a:r>
            <a:r>
              <a:rPr lang="en-US" sz="1200" dirty="0" err="1">
                <a:solidFill>
                  <a:srgbClr val="FF0000"/>
                </a:solidFill>
              </a:rPr>
              <a:t>www.fda.gov</a:t>
            </a:r>
            <a:r>
              <a:rPr lang="en-US" sz="1200" dirty="0">
                <a:solidFill>
                  <a:srgbClr val="FF0000"/>
                </a:solidFill>
              </a:rPr>
              <a:t>/news-events/press-announcements/</a:t>
            </a:r>
            <a:r>
              <a:rPr lang="en-US" sz="1200" dirty="0" err="1">
                <a:solidFill>
                  <a:srgbClr val="FF0000"/>
                </a:solidFill>
              </a:rPr>
              <a:t>fda</a:t>
            </a:r>
            <a:r>
              <a:rPr lang="en-US" sz="1200" dirty="0">
                <a:solidFill>
                  <a:srgbClr val="FF0000"/>
                </a:solidFill>
              </a:rPr>
              <a:t>-authorizes-software-can-help-identify-prostate-cancer</a:t>
            </a:r>
          </a:p>
        </p:txBody>
      </p:sp>
    </p:spTree>
    <p:extLst>
      <p:ext uri="{BB962C8B-B14F-4D97-AF65-F5344CB8AC3E}">
        <p14:creationId xmlns:p14="http://schemas.microsoft.com/office/powerpoint/2010/main" val="1880553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B1E9-486A-8BB5-0771-5A8E835E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7355"/>
            <a:ext cx="12192000" cy="543804"/>
          </a:xfrm>
        </p:spPr>
        <p:txBody>
          <a:bodyPr>
            <a:noAutofit/>
          </a:bodyPr>
          <a:lstStyle/>
          <a:p>
            <a:r>
              <a:rPr lang="en-US" sz="4000" b="1" dirty="0"/>
              <a:t>Computational Pathology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6701D-D7DC-C443-7E81-48615987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32" y="1753542"/>
            <a:ext cx="7386593" cy="28524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00" b="1" dirty="0"/>
          </a:p>
          <a:p>
            <a:r>
              <a:rPr lang="en-US" sz="3100" b="1" dirty="0">
                <a:solidFill>
                  <a:schemeClr val="accent1">
                    <a:lumMod val="75000"/>
                  </a:schemeClr>
                </a:solidFill>
              </a:rPr>
              <a:t>Published definition:  </a:t>
            </a:r>
            <a:r>
              <a:rPr lang="en-US" sz="3100" b="1" dirty="0"/>
              <a:t>An approach to diagnosis that:</a:t>
            </a:r>
          </a:p>
          <a:p>
            <a:pPr lvl="1"/>
            <a:r>
              <a:rPr lang="en-US" sz="2900" b="1" dirty="0"/>
              <a:t>Incorporates multiple sources of raw data </a:t>
            </a:r>
          </a:p>
          <a:p>
            <a:pPr lvl="1"/>
            <a:r>
              <a:rPr lang="en-US" sz="2900" b="1" dirty="0"/>
              <a:t>Extracts relevant information from those data</a:t>
            </a:r>
          </a:p>
          <a:p>
            <a:pPr lvl="1"/>
            <a:r>
              <a:rPr lang="en-US" sz="2900" b="1" dirty="0"/>
              <a:t>Uses mathematical models to generate conclusions</a:t>
            </a:r>
          </a:p>
          <a:p>
            <a:pPr lvl="1"/>
            <a:r>
              <a:rPr lang="en-US" sz="2900" b="1" dirty="0"/>
              <a:t>Presents knowledge to help with medical decisions</a:t>
            </a:r>
          </a:p>
          <a:p>
            <a:pPr lvl="1"/>
            <a:endParaRPr lang="en-US" sz="2900" b="1" dirty="0"/>
          </a:p>
          <a:p>
            <a:pPr marL="609448" lvl="1" indent="0">
              <a:buNone/>
            </a:pPr>
            <a:endParaRPr lang="en-US" sz="2900" b="1" dirty="0"/>
          </a:p>
          <a:p>
            <a:pPr marL="0" indent="0">
              <a:buNone/>
            </a:pPr>
            <a:endParaRPr lang="en-US" sz="2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100" b="1" dirty="0">
                <a:solidFill>
                  <a:schemeClr val="accent1">
                    <a:lumMod val="75000"/>
                  </a:schemeClr>
                </a:solidFill>
              </a:rPr>
              <a:t>My definition:  </a:t>
            </a:r>
            <a:r>
              <a:rPr lang="en-US" sz="3100" b="1" dirty="0"/>
              <a:t>AI applied to Pathology &amp; Lab Med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F7454-D4C2-E984-70D6-AE8B3958BE3B}"/>
              </a:ext>
            </a:extLst>
          </p:cNvPr>
          <p:cNvSpPr txBox="1"/>
          <p:nvPr/>
        </p:nvSpPr>
        <p:spPr>
          <a:xfrm>
            <a:off x="1257946" y="3338361"/>
            <a:ext cx="790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Fuchs TJ et al. Med Image </a:t>
            </a:r>
            <a:r>
              <a:rPr lang="en-US" sz="1200" i="1" dirty="0" err="1"/>
              <a:t>Comput</a:t>
            </a:r>
            <a:r>
              <a:rPr lang="en-US" sz="1200" i="1" dirty="0"/>
              <a:t> </a:t>
            </a:r>
            <a:r>
              <a:rPr lang="en-US" sz="1200" i="1" dirty="0" err="1"/>
              <a:t>Comput</a:t>
            </a:r>
            <a:r>
              <a:rPr lang="en-US" sz="1200" i="1" dirty="0"/>
              <a:t> Assist </a:t>
            </a:r>
            <a:r>
              <a:rPr lang="en-US" sz="1200" i="1" dirty="0" err="1"/>
              <a:t>Interv</a:t>
            </a:r>
            <a:r>
              <a:rPr lang="en-US" sz="1200" i="1" dirty="0"/>
              <a:t> 2008; 11:1-8</a:t>
            </a:r>
          </a:p>
          <a:p>
            <a:r>
              <a:rPr lang="en-US" sz="1200" i="1" dirty="0"/>
              <a:t>Louis DN et al. Arch </a:t>
            </a:r>
            <a:r>
              <a:rPr lang="en-US" sz="1200" i="1" dirty="0" err="1"/>
              <a:t>Pathol</a:t>
            </a:r>
            <a:r>
              <a:rPr lang="en-US" sz="1200" i="1" dirty="0"/>
              <a:t> Lab Med 2014; 138:1133-1138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69B62-B1A8-D51F-5D02-CD313004CF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08" y="1128007"/>
            <a:ext cx="3638896" cy="2046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1A785-9549-A458-B6F2-DF04FFDED516}"/>
              </a:ext>
            </a:extLst>
          </p:cNvPr>
          <p:cNvSpPr txBox="1"/>
          <p:nvPr/>
        </p:nvSpPr>
        <p:spPr>
          <a:xfrm>
            <a:off x="8857770" y="3090247"/>
            <a:ext cx="44237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0" i="0" u="none" strike="noStrike" dirty="0">
                <a:solidFill>
                  <a:srgbClr val="212121"/>
                </a:solidFill>
                <a:effectLst/>
                <a:latin typeface="ITCFranklinGothic-Book"/>
              </a:rPr>
              <a:t>(Copyright: Miriam </a:t>
            </a:r>
            <a:r>
              <a:rPr lang="en-US" sz="500" b="0" i="0" u="none" strike="noStrike" dirty="0" err="1">
                <a:solidFill>
                  <a:srgbClr val="212121"/>
                </a:solidFill>
                <a:effectLst/>
                <a:latin typeface="ITCFranklinGothic-Book"/>
              </a:rPr>
              <a:t>Angeloni</a:t>
            </a:r>
            <a:r>
              <a:rPr lang="en-US" sz="500" b="0" i="0" u="none" strike="noStrike" dirty="0">
                <a:solidFill>
                  <a:srgbClr val="212121"/>
                </a:solidFill>
                <a:effectLst/>
                <a:latin typeface="ITCFranklinGothic-Book"/>
              </a:rPr>
              <a:t>, </a:t>
            </a:r>
            <a:r>
              <a:rPr lang="en-US" sz="500" b="0" i="0" u="none" strike="noStrike" dirty="0" err="1">
                <a:solidFill>
                  <a:srgbClr val="212121"/>
                </a:solidFill>
                <a:effectLst/>
                <a:latin typeface="ITCFranklinGothic-Book"/>
              </a:rPr>
              <a:t>Fulvia</a:t>
            </a:r>
            <a:r>
              <a:rPr lang="en-US" sz="500" b="0" i="0" u="none" strike="noStrike" dirty="0">
                <a:solidFill>
                  <a:srgbClr val="212121"/>
                </a:solidFill>
                <a:effectLst/>
                <a:latin typeface="ITCFranklinGothic-Book"/>
              </a:rPr>
              <a:t> </a:t>
            </a:r>
            <a:r>
              <a:rPr lang="en-US" sz="500" b="0" i="0" u="none" strike="noStrike" dirty="0" err="1">
                <a:solidFill>
                  <a:srgbClr val="212121"/>
                </a:solidFill>
                <a:effectLst/>
                <a:latin typeface="ITCFranklinGothic-Book"/>
              </a:rPr>
              <a:t>Ferrazzi</a:t>
            </a:r>
            <a:r>
              <a:rPr lang="en-US" sz="500" b="0" i="0" u="none" strike="noStrike" dirty="0">
                <a:solidFill>
                  <a:srgbClr val="212121"/>
                </a:solidFill>
                <a:effectLst/>
                <a:latin typeface="ITCFranklinGothic-Book"/>
              </a:rPr>
              <a:t>)</a:t>
            </a:r>
            <a:endParaRPr lang="en-US" sz="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741E9-190F-4231-CE54-86793AC65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11" y="3292753"/>
            <a:ext cx="3510090" cy="1637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0333C-489F-C2F7-4419-5DD9428F0938}"/>
              </a:ext>
            </a:extLst>
          </p:cNvPr>
          <p:cNvSpPr txBox="1"/>
          <p:nvPr/>
        </p:nvSpPr>
        <p:spPr>
          <a:xfrm>
            <a:off x="9049264" y="4897912"/>
            <a:ext cx="44237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0" i="0" u="none" strike="noStrike" dirty="0">
                <a:solidFill>
                  <a:srgbClr val="212121"/>
                </a:solidFill>
                <a:effectLst/>
                <a:latin typeface="ITCFranklinGothic-Book"/>
              </a:rPr>
              <a:t>Med-Tech Innovation News 2022)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364085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6F60-FA75-A54D-A8EB-480A8A58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7050"/>
            <a:ext cx="12192000" cy="7296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+mn-lt"/>
                <a:ea typeface="+mn-ea"/>
                <a:cs typeface="+mn-cs"/>
              </a:rPr>
              <a:t>Computational Pathology Literature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11522-490B-F64E-84AD-0D601CB5A067}"/>
              </a:ext>
            </a:extLst>
          </p:cNvPr>
          <p:cNvSpPr txBox="1"/>
          <p:nvPr/>
        </p:nvSpPr>
        <p:spPr>
          <a:xfrm>
            <a:off x="7327380" y="4537775"/>
            <a:ext cx="3874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Shen et al. J Transl Med 2022; 409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16456A-1DB8-8702-1BBF-D8DC300B1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3293" y="1848255"/>
            <a:ext cx="4417647" cy="263508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E9603-6F45-6A87-D783-E524D7E57A32}"/>
              </a:ext>
            </a:extLst>
          </p:cNvPr>
          <p:cNvSpPr txBox="1"/>
          <p:nvPr/>
        </p:nvSpPr>
        <p:spPr>
          <a:xfrm>
            <a:off x="7803115" y="2637233"/>
            <a:ext cx="282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Citations for AI-based tumor pathology research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585A3-081E-6A26-C8A3-072CF59597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9923" y="1541216"/>
            <a:ext cx="1947720" cy="729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99E1E2-34C4-77D2-F1A3-CD501A68B6C8}"/>
              </a:ext>
            </a:extLst>
          </p:cNvPr>
          <p:cNvSpPr txBox="1"/>
          <p:nvPr/>
        </p:nvSpPr>
        <p:spPr>
          <a:xfrm>
            <a:off x="3963996" y="4049941"/>
            <a:ext cx="2530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2024 (so far)</a:t>
            </a:r>
            <a:r>
              <a:rPr lang="en-US" sz="1400" b="1" dirty="0"/>
              <a:t> = 12,235 papers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3777E-E0DF-6B50-1D8A-5BA04DCE4B6F}"/>
              </a:ext>
            </a:extLst>
          </p:cNvPr>
          <p:cNvSpPr txBox="1"/>
          <p:nvPr/>
        </p:nvSpPr>
        <p:spPr>
          <a:xfrm>
            <a:off x="3469142" y="3622954"/>
            <a:ext cx="2612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2019 (peak)</a:t>
            </a:r>
            <a:r>
              <a:rPr lang="en-US" sz="1400" b="1" dirty="0"/>
              <a:t> =19,464 results</a:t>
            </a:r>
          </a:p>
          <a:p>
            <a:r>
              <a:rPr lang="en-US" b="0" i="0" dirty="0">
                <a:solidFill>
                  <a:srgbClr val="5B616B"/>
                </a:solidFill>
                <a:effectLst/>
                <a:latin typeface="BlinkMacSystemFont"/>
              </a:rPr>
              <a:t> 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95C30-7854-7E24-5A5E-B6750EBE7BA8}"/>
              </a:ext>
            </a:extLst>
          </p:cNvPr>
          <p:cNvSpPr txBox="1"/>
          <p:nvPr/>
        </p:nvSpPr>
        <p:spPr>
          <a:xfrm>
            <a:off x="1281884" y="4053841"/>
            <a:ext cx="1848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1944</a:t>
            </a:r>
            <a:r>
              <a:rPr lang="en-US" sz="1400" b="1" dirty="0"/>
              <a:t> = 1 paper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7BD96CC-3B27-5243-0221-F073B8074D74}"/>
              </a:ext>
            </a:extLst>
          </p:cNvPr>
          <p:cNvSpPr/>
          <p:nvPr/>
        </p:nvSpPr>
        <p:spPr>
          <a:xfrm rot="10800000">
            <a:off x="1833663" y="3509084"/>
            <a:ext cx="155643" cy="449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35185D-2033-3E50-C5CD-BBCC06B54253}"/>
              </a:ext>
            </a:extLst>
          </p:cNvPr>
          <p:cNvSpPr/>
          <p:nvPr/>
        </p:nvSpPr>
        <p:spPr>
          <a:xfrm rot="10800000">
            <a:off x="5750666" y="3488354"/>
            <a:ext cx="155643" cy="449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CE1CFAD-8193-7E7F-7C47-400C201E8BE3}"/>
              </a:ext>
            </a:extLst>
          </p:cNvPr>
          <p:cNvSpPr/>
          <p:nvPr/>
        </p:nvSpPr>
        <p:spPr>
          <a:xfrm rot="10800000">
            <a:off x="6257315" y="3635655"/>
            <a:ext cx="155645" cy="646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50859-393B-7931-C83F-23986E40D43E}"/>
              </a:ext>
            </a:extLst>
          </p:cNvPr>
          <p:cNvSpPr/>
          <p:nvPr/>
        </p:nvSpPr>
        <p:spPr>
          <a:xfrm>
            <a:off x="462064" y="1848255"/>
            <a:ext cx="739302" cy="1050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8" descr="A green and blue sound waves&#10;&#10;Description automatically generated with medium confidence">
            <a:extLst>
              <a:ext uri="{FF2B5EF4-FFF2-40B4-BE49-F238E27FC236}">
                <a16:creationId xmlns:a16="http://schemas.microsoft.com/office/drawing/2014/main" id="{A0631D13-577C-DD9F-5000-6D31610751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035"/>
          <a:stretch/>
        </p:blipFill>
        <p:spPr>
          <a:xfrm>
            <a:off x="1565595" y="2697880"/>
            <a:ext cx="5157787" cy="951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F5C32-DA56-3417-0057-9B43D85C0290}"/>
              </a:ext>
            </a:extLst>
          </p:cNvPr>
          <p:cNvSpPr txBox="1"/>
          <p:nvPr/>
        </p:nvSpPr>
        <p:spPr>
          <a:xfrm>
            <a:off x="1384194" y="2402357"/>
            <a:ext cx="801875" cy="532930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endParaRPr lang="en-US" sz="2400" b="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550AB-0C74-2B87-6AB0-DF2820AA80BB}"/>
              </a:ext>
            </a:extLst>
          </p:cNvPr>
          <p:cNvSpPr txBox="1"/>
          <p:nvPr/>
        </p:nvSpPr>
        <p:spPr>
          <a:xfrm>
            <a:off x="1738173" y="2429783"/>
            <a:ext cx="3453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Total = 34,863 articles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78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90C15A8-9361-2932-5875-368CA58D4B2B}"/>
              </a:ext>
            </a:extLst>
          </p:cNvPr>
          <p:cNvSpPr txBox="1">
            <a:spLocks/>
          </p:cNvSpPr>
          <p:nvPr/>
        </p:nvSpPr>
        <p:spPr>
          <a:xfrm>
            <a:off x="0" y="603829"/>
            <a:ext cx="12192000" cy="7000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09448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Applications of AI in Pathology</a:t>
            </a:r>
          </a:p>
        </p:txBody>
      </p:sp>
      <p:pic>
        <p:nvPicPr>
          <p:cNvPr id="9" name="Picture 3" descr="Logo1.jpg">
            <a:extLst>
              <a:ext uri="{FF2B5EF4-FFF2-40B4-BE49-F238E27FC236}">
                <a16:creationId xmlns:a16="http://schemas.microsoft.com/office/drawing/2014/main" id="{50C38336-E274-65E6-A3D9-172FB415D3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9" y="2282322"/>
            <a:ext cx="2195020" cy="286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B9B4FB7-370D-D3B6-4386-758341D692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871111"/>
              </p:ext>
            </p:extLst>
          </p:nvPr>
        </p:nvGraphicFramePr>
        <p:xfrm>
          <a:off x="2760089" y="2026233"/>
          <a:ext cx="8289545" cy="3374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4294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E638A-224E-281D-3B19-024BF5C61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89" y="631029"/>
            <a:ext cx="8389821" cy="5291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DFC2F-5DE0-E06D-559E-008D0F2022BC}"/>
              </a:ext>
            </a:extLst>
          </p:cNvPr>
          <p:cNvSpPr txBox="1"/>
          <p:nvPr/>
        </p:nvSpPr>
        <p:spPr>
          <a:xfrm>
            <a:off x="1969477" y="6060831"/>
            <a:ext cx="7948246" cy="369332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  <a:latin typeface="BlinkMacSystemFont"/>
              </a:rPr>
              <a:t>Waqas A et al. Lab Invest. 2023 Nov;103(11):100255. PMID: 37757969</a:t>
            </a:r>
          </a:p>
        </p:txBody>
      </p:sp>
    </p:spTree>
    <p:extLst>
      <p:ext uri="{BB962C8B-B14F-4D97-AF65-F5344CB8AC3E}">
        <p14:creationId xmlns:p14="http://schemas.microsoft.com/office/powerpoint/2010/main" val="337900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1667" y="1126706"/>
            <a:ext cx="5251316" cy="1807305"/>
          </a:xfrm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ctr" defTabSz="609448"/>
            <a:r>
              <a:rPr lang="en-US" sz="4800" dirty="0"/>
              <a:t>OBJECTIVES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idx="1"/>
          </p:nvPr>
        </p:nvSpPr>
        <p:spPr>
          <a:xfrm>
            <a:off x="700005" y="2362200"/>
            <a:ext cx="5235567" cy="3843666"/>
          </a:xfrm>
        </p:spPr>
        <p:txBody>
          <a:bodyPr>
            <a:normAutofit/>
          </a:bodyPr>
          <a:lstStyle/>
          <a:p>
            <a:pPr lvl="1" eaLnBrk="1" hangingPunct="1">
              <a:buClr>
                <a:schemeClr val="accent2"/>
              </a:buClr>
              <a:buFont typeface="Times" pitchFamily="18" charset="0"/>
              <a:buChar char="•"/>
              <a:defRPr/>
            </a:pPr>
            <a:r>
              <a:rPr lang="en-US" b="1" dirty="0"/>
              <a:t>Define computational pathology</a:t>
            </a:r>
          </a:p>
          <a:p>
            <a:pPr lvl="1" eaLnBrk="1" hangingPunct="1">
              <a:buClr>
                <a:schemeClr val="accent2"/>
              </a:buClr>
              <a:buFont typeface="Times" pitchFamily="18" charset="0"/>
              <a:buChar char="•"/>
              <a:defRPr/>
            </a:pPr>
            <a:r>
              <a:rPr lang="en-US" b="1" dirty="0"/>
              <a:t>Applications of AI in pathology</a:t>
            </a:r>
          </a:p>
          <a:p>
            <a:pPr lvl="1" eaLnBrk="1" hangingPunct="1">
              <a:buClr>
                <a:schemeClr val="accent2"/>
              </a:buClr>
              <a:buFont typeface="Times" pitchFamily="18" charset="0"/>
              <a:buChar char="•"/>
              <a:defRPr/>
            </a:pPr>
            <a:r>
              <a:rPr lang="en-US" b="1" dirty="0"/>
              <a:t>Feasibility of using AI in practice</a:t>
            </a:r>
          </a:p>
          <a:p>
            <a:pPr lvl="1" eaLnBrk="1" hangingPunct="1">
              <a:buClr>
                <a:schemeClr val="accent2"/>
              </a:buClr>
              <a:buFont typeface="Times" pitchFamily="18" charset="0"/>
              <a:buChar char="•"/>
              <a:defRPr/>
            </a:pPr>
            <a:r>
              <a:rPr lang="en-US" b="1" dirty="0"/>
              <a:t>Future applications of AI-ML</a:t>
            </a:r>
          </a:p>
          <a:p>
            <a:pPr lvl="1" eaLnBrk="1" hangingPunct="1">
              <a:buClrTx/>
              <a:buFont typeface="Times" pitchFamily="18" charset="0"/>
              <a:buChar char="•"/>
              <a:defRPr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E0637-DD27-070A-32AE-CB8FFD2C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89" r="630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altLang="en-US" sz="4400" b="1" dirty="0"/>
              <a:t>Problems Common to all Deep Learning</a:t>
            </a:r>
            <a:endParaRPr lang="en-US" sz="4400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87253" y="1814204"/>
            <a:ext cx="542009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ZA" altLang="en-US" sz="2400" b="1" dirty="0">
                <a:cs typeface="Calibri"/>
              </a:rPr>
              <a:t>Lack of readily available datasets</a:t>
            </a:r>
            <a:endParaRPr lang="en-US" altLang="en-US" sz="2400" b="1" dirty="0">
              <a:cs typeface="Calibri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ZA" altLang="en-US" sz="2400" b="1" dirty="0">
                <a:cs typeface="Calibri"/>
              </a:rPr>
              <a:t>Time to generate datasets (label data), especially if supervised data</a:t>
            </a:r>
            <a:endParaRPr lang="en-US" altLang="en-US" sz="2400" b="1" dirty="0">
              <a:cs typeface="Calibri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ZA" altLang="en-US" sz="2400" b="1" dirty="0">
                <a:cs typeface="Calibri"/>
              </a:rPr>
              <a:t>Significant investment in computer hardware &amp; human skills</a:t>
            </a:r>
            <a:endParaRPr lang="en-US" altLang="en-US" sz="2400" b="1" dirty="0">
              <a:cs typeface="Calibri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ZA" altLang="en-US" sz="2400" b="1" dirty="0">
                <a:cs typeface="Calibri"/>
              </a:rPr>
              <a:t>Performance &amp; generalizability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ZA" altLang="en-US" sz="2400" b="1" dirty="0">
                <a:cs typeface="Calibri"/>
              </a:rPr>
              <a:t>Blackbox problem to troubleshoot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ZA" altLang="en-US" sz="2400" b="1" dirty="0">
                <a:cs typeface="Calibri"/>
              </a:rPr>
              <a:t>Regulatory oversight &amp; validation</a:t>
            </a:r>
            <a:endParaRPr lang="en-US" altLang="en-US" sz="2400" b="1" dirty="0"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b="1" dirty="0"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9282CC1-804A-984D-945F-298D28E4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49" y="1308139"/>
            <a:ext cx="5630546" cy="41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FEAAF1-11E8-4B45-8710-DE02AF45C248}"/>
              </a:ext>
            </a:extLst>
          </p:cNvPr>
          <p:cNvSpPr txBox="1"/>
          <p:nvPr/>
        </p:nvSpPr>
        <p:spPr>
          <a:xfrm>
            <a:off x="0" y="563103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Cheng J et al. American J Pathology 2021; 191:1684-1692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46AC9-D169-2242-4C37-83EC9DD5678B}"/>
              </a:ext>
            </a:extLst>
          </p:cNvPr>
          <p:cNvSpPr txBox="1"/>
          <p:nvPr/>
        </p:nvSpPr>
        <p:spPr>
          <a:xfrm>
            <a:off x="6405966" y="1417639"/>
            <a:ext cx="3559444" cy="400110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6750D-1034-8024-D2CA-6984E982A20A}"/>
              </a:ext>
            </a:extLst>
          </p:cNvPr>
          <p:cNvSpPr txBox="1"/>
          <p:nvPr/>
        </p:nvSpPr>
        <p:spPr>
          <a:xfrm>
            <a:off x="6480874" y="3430030"/>
            <a:ext cx="3559444" cy="400110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8538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3487"/>
            <a:ext cx="12192000" cy="72205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GIGO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DAF3-8505-4BB2-B365-EC6591301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0" y="2744176"/>
            <a:ext cx="65405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0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D597-8603-364C-B669-5FD4657F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24" y="551029"/>
            <a:ext cx="4930219" cy="1450757"/>
          </a:xfrm>
        </p:spPr>
        <p:txBody>
          <a:bodyPr/>
          <a:lstStyle/>
          <a:p>
            <a:pPr algn="ctr"/>
            <a:r>
              <a:rPr lang="en-US" sz="4400" b="1" dirty="0"/>
              <a:t>Slide Artifacts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66AAB-E55C-CA4B-9895-95B50A0D5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898" y="171695"/>
            <a:ext cx="3781625" cy="3346700"/>
          </a:xfrm>
          <a:prstGeom prst="rect">
            <a:avLst/>
          </a:prstGeom>
          <a:ln>
            <a:solidFill>
              <a:srgbClr val="6076B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5DDA9-D1C1-B242-98D1-F4D17B4C07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60467" y="1831203"/>
            <a:ext cx="3948984" cy="3374384"/>
          </a:xfrm>
          <a:prstGeom prst="rect">
            <a:avLst/>
          </a:prstGeom>
          <a:ln>
            <a:solidFill>
              <a:srgbClr val="6076B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B04F3-F303-484C-B2F1-02E2BC91C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10" y="2563906"/>
            <a:ext cx="4826381" cy="3346700"/>
          </a:xfrm>
          <a:prstGeom prst="rect">
            <a:avLst/>
          </a:prstGeom>
          <a:ln>
            <a:solidFill>
              <a:srgbClr val="6076B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0AF77B-4F66-684C-9953-80DB310C1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3490" y="2722235"/>
            <a:ext cx="3052950" cy="31883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E:\Dotting\ePoster\Images\focus_3.jpg">
            <a:extLst>
              <a:ext uri="{FF2B5EF4-FFF2-40B4-BE49-F238E27FC236}">
                <a16:creationId xmlns:a16="http://schemas.microsoft.com/office/drawing/2014/main" id="{F6F29484-43C9-8545-BF4E-B59749D06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83794" y="171695"/>
            <a:ext cx="2782302" cy="2833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2008F7-0FE3-BF4B-8380-FFA4BD77701B}"/>
              </a:ext>
            </a:extLst>
          </p:cNvPr>
          <p:cNvSpPr txBox="1"/>
          <p:nvPr/>
        </p:nvSpPr>
        <p:spPr>
          <a:xfrm>
            <a:off x="760467" y="1845045"/>
            <a:ext cx="26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Excess mounting medium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11DD60-39DB-F64D-8C75-60D9450788B0}"/>
              </a:ext>
            </a:extLst>
          </p:cNvPr>
          <p:cNvCxnSpPr/>
          <p:nvPr/>
        </p:nvCxnSpPr>
        <p:spPr>
          <a:xfrm flipH="1">
            <a:off x="1989056" y="2309567"/>
            <a:ext cx="485480" cy="6959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C20515-3E76-C44A-BDA1-6F78B9E574F6}"/>
              </a:ext>
            </a:extLst>
          </p:cNvPr>
          <p:cNvSpPr txBox="1"/>
          <p:nvPr/>
        </p:nvSpPr>
        <p:spPr>
          <a:xfrm>
            <a:off x="3687395" y="2820854"/>
            <a:ext cx="26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Wax dirt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B76E9E-366F-2A42-9892-34BB9C234584}"/>
              </a:ext>
            </a:extLst>
          </p:cNvPr>
          <p:cNvSpPr txBox="1"/>
          <p:nvPr/>
        </p:nvSpPr>
        <p:spPr>
          <a:xfrm flipH="1">
            <a:off x="7482511" y="171695"/>
            <a:ext cx="277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bubbles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F4BE2-3D87-A549-A433-4B804D8B6F12}"/>
              </a:ext>
            </a:extLst>
          </p:cNvPr>
          <p:cNvSpPr txBox="1"/>
          <p:nvPr/>
        </p:nvSpPr>
        <p:spPr>
          <a:xfrm>
            <a:off x="9177942" y="2510754"/>
            <a:ext cx="26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 markings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7CBDE-A19E-ED4E-A33F-EAE3E7A3443D}"/>
              </a:ext>
            </a:extLst>
          </p:cNvPr>
          <p:cNvSpPr txBox="1"/>
          <p:nvPr/>
        </p:nvSpPr>
        <p:spPr>
          <a:xfrm>
            <a:off x="9083794" y="5397731"/>
            <a:ext cx="26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Scratched tape coverslip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AA230C-8F12-F888-215D-631D9820A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2" y="4882949"/>
            <a:ext cx="2294385" cy="153250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9019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3"/>
          <p:cNvSpPr>
            <a:spLocks noGrp="1"/>
          </p:cNvSpPr>
          <p:nvPr>
            <p:ph type="title" idx="4294967295"/>
          </p:nvPr>
        </p:nvSpPr>
        <p:spPr>
          <a:xfrm>
            <a:off x="487677" y="851930"/>
            <a:ext cx="7326313" cy="404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en-US" sz="4266" b="1" dirty="0">
                <a:latin typeface="Corbel"/>
                <a:cs typeface="+mn-cs"/>
              </a:rPr>
              <a:t>Quantitative Image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138553" y="1742841"/>
            <a:ext cx="6024563" cy="47720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3600" b="1" dirty="0"/>
              <a:t> Classification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3600" b="1" dirty="0"/>
              <a:t> Detection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3600" b="1" dirty="0"/>
              <a:t> Segmentation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3600" b="1" dirty="0"/>
              <a:t> Feature extraction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3600" b="1" dirty="0"/>
              <a:t> Quantification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3318" y="515554"/>
            <a:ext cx="2731686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50489D8-A7FA-EB43-85F7-0DDD6FB9B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11804" y="2322204"/>
            <a:ext cx="274320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44F69D6-7054-C845-805E-DBF199BF6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3318" y="4128854"/>
            <a:ext cx="2830129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0837339-1FD7-884E-A2DF-1A2C20044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55004" y="715405"/>
            <a:ext cx="561975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816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0734" y="287517"/>
            <a:ext cx="8001000" cy="570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564533-A5A7-F04D-8FF4-4E1FB508A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040" y="1838226"/>
            <a:ext cx="715675" cy="398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77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69"/>
          <a:stretch/>
        </p:blipFill>
        <p:spPr bwMode="auto">
          <a:xfrm>
            <a:off x="941349" y="1317780"/>
            <a:ext cx="6769178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8105" y="1259634"/>
            <a:ext cx="3242546" cy="3251034"/>
          </a:xfrm>
          <a:prstGeom prst="rect">
            <a:avLst/>
          </a:prstGeom>
          <a:noFill/>
          <a:ln w="9525">
            <a:solidFill>
              <a:srgbClr val="D4791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73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EDD623-9F20-0DBA-684E-A683702B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QIA for </a:t>
            </a:r>
            <a:r>
              <a:rPr lang="en-US" i="1" dirty="0"/>
              <a:t>HER2/neu </a:t>
            </a:r>
            <a:r>
              <a:rPr lang="en-US" dirty="0"/>
              <a:t>by IHC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F6E29-68D7-8D83-D88F-626294C3F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True (3+) Positive</a:t>
            </a:r>
          </a:p>
        </p:txBody>
      </p:sp>
      <p:pic>
        <p:nvPicPr>
          <p:cNvPr id="9" name="Picture 4" descr="Screen Shot 2017-11-19 at 11.18.16 AM.png">
            <a:extLst>
              <a:ext uri="{FF2B5EF4-FFF2-40B4-BE49-F238E27FC236}">
                <a16:creationId xmlns:a16="http://schemas.microsoft.com/office/drawing/2014/main" id="{5AD80919-F368-F31D-5989-BBB581357E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5" y="2493764"/>
            <a:ext cx="5386388" cy="2644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341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EDD623-9F20-0DBA-684E-A683702B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QIA for </a:t>
            </a:r>
            <a:r>
              <a:rPr lang="en-US" i="1" dirty="0"/>
              <a:t>HER2/neu </a:t>
            </a:r>
            <a:r>
              <a:rPr lang="en-US" dirty="0"/>
              <a:t>by IHC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F6E29-68D7-8D83-D88F-626294C3F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True (3+) Positive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82B47F-AFAD-6254-D307-E572242A4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False Positive</a:t>
            </a:r>
          </a:p>
        </p:txBody>
      </p:sp>
      <p:pic>
        <p:nvPicPr>
          <p:cNvPr id="9" name="Picture 4" descr="Screen Shot 2017-11-19 at 11.18.16 AM.png">
            <a:extLst>
              <a:ext uri="{FF2B5EF4-FFF2-40B4-BE49-F238E27FC236}">
                <a16:creationId xmlns:a16="http://schemas.microsoft.com/office/drawing/2014/main" id="{5AD80919-F368-F31D-5989-BBB581357E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5" y="2493764"/>
            <a:ext cx="5386388" cy="2644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51D020-FEB0-1CD4-8C0A-944BDBCE212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7819" y="2484992"/>
            <a:ext cx="4540405" cy="2198132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927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7F1A5F-98B9-45A5-073D-9974A467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Deep Learning &amp; Digital Pathology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E7E37-F11C-FC95-1B23-B29C218C0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1889" y="1873315"/>
            <a:ext cx="9668223" cy="31612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417106-5D05-8BB8-6B18-DD345EEB1CE6}"/>
              </a:ext>
            </a:extLst>
          </p:cNvPr>
          <p:cNvSpPr txBox="1"/>
          <p:nvPr/>
        </p:nvSpPr>
        <p:spPr>
          <a:xfrm>
            <a:off x="1261888" y="1806498"/>
            <a:ext cx="574288" cy="574287"/>
          </a:xfrm>
          <a:prstGeom prst="rect">
            <a:avLst/>
          </a:prstGeom>
          <a:solidFill>
            <a:srgbClr val="FFFFFF"/>
          </a:solidFill>
        </p:spPr>
        <p:txBody>
          <a:bodyPr vert="horz" wrap="square" rtlCol="0">
            <a:spAutoFit/>
          </a:bodyPr>
          <a:lstStyle/>
          <a:p>
            <a:endParaRPr lang="en-US" sz="2400" b="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5D55C-9BA9-BC51-C151-475606FF6977}"/>
              </a:ext>
            </a:extLst>
          </p:cNvPr>
          <p:cNvSpPr txBox="1"/>
          <p:nvPr/>
        </p:nvSpPr>
        <p:spPr>
          <a:xfrm>
            <a:off x="2999678" y="4984685"/>
            <a:ext cx="1522141" cy="584775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Supervised</a:t>
            </a:r>
          </a:p>
          <a:p>
            <a:pPr algn="ctr"/>
            <a:r>
              <a:rPr lang="en-US" sz="1600" b="0" dirty="0">
                <a:solidFill>
                  <a:schemeClr val="tx2"/>
                </a:solidFill>
              </a:rPr>
              <a:t>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940B4-BF3E-AEA8-A1D8-5522203D0232}"/>
              </a:ext>
            </a:extLst>
          </p:cNvPr>
          <p:cNvSpPr txBox="1"/>
          <p:nvPr/>
        </p:nvSpPr>
        <p:spPr>
          <a:xfrm>
            <a:off x="3435968" y="1359192"/>
            <a:ext cx="1427357" cy="461665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kern="0" dirty="0">
                <a:latin typeface="Times New Roman" panose="02020603050405020304" pitchFamily="18" charset="0"/>
              </a:rPr>
              <a:t>Patch sampling (usually squares)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D491AB-D38E-9E96-FB45-F154551421CA}"/>
              </a:ext>
            </a:extLst>
          </p:cNvPr>
          <p:cNvSpPr txBox="1"/>
          <p:nvPr/>
        </p:nvSpPr>
        <p:spPr>
          <a:xfrm>
            <a:off x="10796238" y="2093641"/>
            <a:ext cx="1003610" cy="938719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Detection</a:t>
            </a:r>
          </a:p>
          <a:p>
            <a:r>
              <a:rPr lang="en-US" sz="1100" dirty="0">
                <a:solidFill>
                  <a:schemeClr val="tx2"/>
                </a:solidFill>
              </a:rPr>
              <a:t>Segmentation</a:t>
            </a:r>
          </a:p>
          <a:p>
            <a:r>
              <a:rPr lang="en-US" sz="1100" dirty="0">
                <a:solidFill>
                  <a:schemeClr val="tx2"/>
                </a:solidFill>
              </a:rPr>
              <a:t>Quantification</a:t>
            </a:r>
          </a:p>
          <a:p>
            <a:pPr algn="ctr"/>
            <a:endParaRPr lang="en-US" sz="1100" dirty="0">
              <a:solidFill>
                <a:schemeClr val="tx2"/>
              </a:solidFill>
            </a:endParaRPr>
          </a:p>
          <a:p>
            <a:pPr algn="ctr"/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58A67-E719-2223-004D-AA2B25633A8D}"/>
              </a:ext>
            </a:extLst>
          </p:cNvPr>
          <p:cNvSpPr txBox="1"/>
          <p:nvPr/>
        </p:nvSpPr>
        <p:spPr>
          <a:xfrm>
            <a:off x="5288465" y="1478881"/>
            <a:ext cx="1856678" cy="461665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image patches are 256 x 256 pixels </a:t>
            </a:r>
            <a:endParaRPr lang="en-US" sz="1600" b="0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762318-9CD3-302F-803C-6BE8C5C82F6E}"/>
              </a:ext>
            </a:extLst>
          </p:cNvPr>
          <p:cNvSpPr txBox="1"/>
          <p:nvPr/>
        </p:nvSpPr>
        <p:spPr>
          <a:xfrm>
            <a:off x="1473355" y="1817862"/>
            <a:ext cx="60969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kern="0" dirty="0">
                <a:latin typeface="Times New Roman" panose="02020603050405020304" pitchFamily="18" charset="0"/>
              </a:rPr>
              <a:t>Gigapixel </a:t>
            </a:r>
            <a:r>
              <a:rPr lang="en-US" sz="1200" kern="0" dirty="0" err="1">
                <a:latin typeface="Times New Roman" panose="02020603050405020304" pitchFamily="18" charset="0"/>
              </a:rPr>
              <a:t>WSI</a:t>
            </a:r>
            <a:r>
              <a:rPr lang="en-US" sz="1200" kern="0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C9FD2-DC99-E137-41A4-15CB9FEB0A05}"/>
              </a:ext>
            </a:extLst>
          </p:cNvPr>
          <p:cNvSpPr txBox="1"/>
          <p:nvPr/>
        </p:nvSpPr>
        <p:spPr>
          <a:xfrm>
            <a:off x="5714999" y="3394539"/>
            <a:ext cx="1003610" cy="461665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kern="0" dirty="0">
                <a:latin typeface="Times New Roman" panose="02020603050405020304" pitchFamily="18" charset="0"/>
              </a:rPr>
              <a:t>Classify </a:t>
            </a:r>
            <a:r>
              <a:rPr lang="en-US" sz="1200" kern="0" dirty="0" err="1">
                <a:latin typeface="Times New Roman" panose="02020603050405020304" pitchFamily="18" charset="0"/>
              </a:rPr>
              <a:t>OOIs</a:t>
            </a:r>
            <a:endParaRPr lang="en-US" sz="1200" kern="0" dirty="0">
              <a:latin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C18B2-4A22-A1B3-7747-F4F18B857BDA}"/>
              </a:ext>
            </a:extLst>
          </p:cNvPr>
          <p:cNvSpPr txBox="1"/>
          <p:nvPr/>
        </p:nvSpPr>
        <p:spPr>
          <a:xfrm>
            <a:off x="4972049" y="4630741"/>
            <a:ext cx="5196468" cy="646331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ctr"/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CNN can be used to train and predict</a:t>
            </a:r>
          </a:p>
          <a:p>
            <a:pPr algn="ctr"/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patient-, slide-, and/or patch-level characteristics</a:t>
            </a:r>
            <a:endParaRPr lang="en-US" sz="16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408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3E56E0-24FE-40BE-A8CF-3A5ACC16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4506" y="286326"/>
            <a:ext cx="3733800" cy="628534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49CDBA-09A9-4EDB-88EB-9CDBC44E38FC}"/>
              </a:ext>
            </a:extLst>
          </p:cNvPr>
          <p:cNvSpPr txBox="1"/>
          <p:nvPr/>
        </p:nvSpPr>
        <p:spPr>
          <a:xfrm>
            <a:off x="6934349" y="3205956"/>
            <a:ext cx="3359150" cy="11318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 dirty="0">
                <a:solidFill>
                  <a:srgbClr val="FFFFFF"/>
                </a:solidFill>
              </a:rPr>
              <a:t>       </a:t>
            </a:r>
            <a:r>
              <a:rPr lang="en-US" sz="1300" i="1" dirty="0">
                <a:solidFill>
                  <a:schemeClr val="tx1">
                    <a:lumMod val="75000"/>
                  </a:schemeClr>
                </a:solidFill>
              </a:rPr>
              <a:t>Harrison et al. APLM 2021; 145:1228-1254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3BC72-D39E-474B-BB29-FBAD9BE8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6326"/>
            <a:ext cx="5519178" cy="42548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Model development &amp; deployment pipeline</a:t>
            </a:r>
          </a:p>
        </p:txBody>
      </p:sp>
    </p:spTree>
    <p:extLst>
      <p:ext uri="{BB962C8B-B14F-4D97-AF65-F5344CB8AC3E}">
        <p14:creationId xmlns:p14="http://schemas.microsoft.com/office/powerpoint/2010/main" val="322268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DC656E-A247-C484-B713-C8A977DD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69" y="1526906"/>
            <a:ext cx="3438399" cy="4320820"/>
          </a:xfrm>
          <a:prstGeom prst="ellipse">
            <a:avLst/>
          </a:prstGeom>
          <a:ln w="190500" cap="rnd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6F583E-52CF-129B-5821-D1E81E2A314C}"/>
              </a:ext>
            </a:extLst>
          </p:cNvPr>
          <p:cNvSpPr txBox="1"/>
          <p:nvPr/>
        </p:nvSpPr>
        <p:spPr>
          <a:xfrm>
            <a:off x="9472936" y="5922267"/>
            <a:ext cx="8690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002060"/>
                </a:solidFill>
              </a:rPr>
              <a:t>Wikipedia.org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3A870-E9F9-59AB-3E0A-D5BB5786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ptos ExtraBold" panose="020B0004020202020204" pitchFamily="34" charset="0"/>
              </a:rPr>
              <a:t>“As is our Pathology, So is our Practice” </a:t>
            </a:r>
            <a:br>
              <a:rPr lang="en-US" sz="4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</a:br>
            <a:r>
              <a:rPr lang="en-US" sz="4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Sir William Osler (1849-1919)</a:t>
            </a:r>
            <a:endParaRPr lang="en-US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D6E4952-2D55-D2FE-36FE-D5ED7DFAEC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04454" y="1770984"/>
          <a:ext cx="596845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2446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>
                <a:latin typeface="+mj-lt"/>
                <a:cs typeface="+mj-cs"/>
              </a:rPr>
              <a:t>Explainable AI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78798FF-CEB8-482B-8FF5-802A6EB2D20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4498" t="7821" b="17798"/>
          <a:stretch/>
        </p:blipFill>
        <p:spPr>
          <a:xfrm>
            <a:off x="979156" y="2227664"/>
            <a:ext cx="4948238" cy="25019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id="{CD3C8DAE-6468-4E9C-AF94-E0D4955DF4E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264607" y="2230902"/>
            <a:ext cx="5181600" cy="25241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601C5-025E-4B70-9EE4-5E1A7C2FB40E}"/>
              </a:ext>
            </a:extLst>
          </p:cNvPr>
          <p:cNvSpPr txBox="1"/>
          <p:nvPr/>
        </p:nvSpPr>
        <p:spPr>
          <a:xfrm>
            <a:off x="979156" y="1603364"/>
            <a:ext cx="494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Heat Maps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EA8A79-2910-455F-8CF0-827D7FB047C5}"/>
              </a:ext>
            </a:extLst>
          </p:cNvPr>
          <p:cNvSpPr txBox="1"/>
          <p:nvPr/>
        </p:nvSpPr>
        <p:spPr>
          <a:xfrm>
            <a:off x="6264608" y="1690688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Image Galleries</a:t>
            </a:r>
          </a:p>
        </p:txBody>
      </p:sp>
    </p:spTree>
    <p:extLst>
      <p:ext uri="{BB962C8B-B14F-4D97-AF65-F5344CB8AC3E}">
        <p14:creationId xmlns:p14="http://schemas.microsoft.com/office/powerpoint/2010/main" val="168401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27A7E-257E-42D2-AEB1-DE3379A76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39" y="233680"/>
            <a:ext cx="11998521" cy="6212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7E7BA-313F-56C3-1B7F-5A827F3FE52D}"/>
              </a:ext>
            </a:extLst>
          </p:cNvPr>
          <p:cNvSpPr txBox="1"/>
          <p:nvPr/>
        </p:nvSpPr>
        <p:spPr>
          <a:xfrm>
            <a:off x="6772758" y="485614"/>
            <a:ext cx="4515173" cy="461665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2400" b="1" dirty="0"/>
              <a:t>Example: </a:t>
            </a:r>
            <a:r>
              <a:rPr lang="en-US" sz="2400" b="1" dirty="0" err="1"/>
              <a:t>Galen</a:t>
            </a:r>
            <a:r>
              <a:rPr lang="en-US" sz="2400" b="1" baseline="30000" dirty="0" err="1"/>
              <a:t>TM</a:t>
            </a:r>
            <a:r>
              <a:rPr lang="en-US" sz="2400" b="1" dirty="0"/>
              <a:t> Breast (Ibex)</a:t>
            </a:r>
            <a:endParaRPr lang="en-US" sz="24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800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ED3B5-75F5-4207-B987-3696ADA9D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70"/>
          <a:stretch/>
        </p:blipFill>
        <p:spPr>
          <a:xfrm>
            <a:off x="-1188395" y="201725"/>
            <a:ext cx="13140161" cy="6454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0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33;p10">
            <a:extLst>
              <a:ext uri="{FF2B5EF4-FFF2-40B4-BE49-F238E27FC236}">
                <a16:creationId xmlns:a16="http://schemas.microsoft.com/office/drawing/2014/main" id="{1456120B-24D4-4CDD-A27C-73E5E533E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85158" y="304967"/>
            <a:ext cx="6206838" cy="36167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BDAA8-E7B8-4FD5-8373-F5802552A44C}"/>
              </a:ext>
            </a:extLst>
          </p:cNvPr>
          <p:cNvSpPr txBox="1"/>
          <p:nvPr/>
        </p:nvSpPr>
        <p:spPr>
          <a:xfrm>
            <a:off x="292409" y="310519"/>
            <a:ext cx="8400587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733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TILs Detection: AUC 0.87</a:t>
            </a:r>
            <a:endParaRPr lang="en-US" sz="3733" dirty="0">
              <a:solidFill>
                <a:schemeClr val="bg1"/>
              </a:solidFill>
            </a:endParaRPr>
          </a:p>
        </p:txBody>
      </p:sp>
      <p:sp>
        <p:nvSpPr>
          <p:cNvPr id="8" name="Google Shape;334;p10">
            <a:extLst>
              <a:ext uri="{FF2B5EF4-FFF2-40B4-BE49-F238E27FC236}">
                <a16:creationId xmlns:a16="http://schemas.microsoft.com/office/drawing/2014/main" id="{49D1AC7D-4F9F-4DD0-B468-248364DE227E}"/>
              </a:ext>
            </a:extLst>
          </p:cNvPr>
          <p:cNvSpPr txBox="1"/>
          <p:nvPr/>
        </p:nvSpPr>
        <p:spPr>
          <a:xfrm>
            <a:off x="5953296" y="9436"/>
            <a:ext cx="6238700" cy="313956"/>
          </a:xfrm>
          <a:prstGeom prst="rect">
            <a:avLst/>
          </a:prstGeom>
          <a:solidFill>
            <a:srgbClr val="E84C22"/>
          </a:solidFill>
          <a:ln>
            <a:noFill/>
          </a:ln>
        </p:spPr>
        <p:txBody>
          <a:bodyPr spcFirstLastPara="1" wrap="square" lIns="80800" tIns="80800" rIns="80800" bIns="80800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600"/>
              <a:defRPr/>
            </a:pPr>
            <a:r>
              <a:rPr lang="en-US" sz="2133" b="1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IDC (x20)</a:t>
            </a:r>
            <a:endParaRPr sz="2133" b="1" kern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332;p10">
            <a:extLst>
              <a:ext uri="{FF2B5EF4-FFF2-40B4-BE49-F238E27FC236}">
                <a16:creationId xmlns:a16="http://schemas.microsoft.com/office/drawing/2014/main" id="{6652F618-9C0D-4E1A-9CF5-05A948E8F6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5149" y="3241209"/>
            <a:ext cx="6206844" cy="360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0;p12">
            <a:extLst>
              <a:ext uri="{FF2B5EF4-FFF2-40B4-BE49-F238E27FC236}">
                <a16:creationId xmlns:a16="http://schemas.microsoft.com/office/drawing/2014/main" id="{2B57A0FE-025B-DA4C-8149-140E2E803C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96254" y="9436"/>
            <a:ext cx="6381399" cy="410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49;p12">
            <a:extLst>
              <a:ext uri="{FF2B5EF4-FFF2-40B4-BE49-F238E27FC236}">
                <a16:creationId xmlns:a16="http://schemas.microsoft.com/office/drawing/2014/main" id="{624F8D00-E156-9145-9ABB-7C229627891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241209"/>
            <a:ext cx="5985145" cy="36167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34;p10">
            <a:extLst>
              <a:ext uri="{FF2B5EF4-FFF2-40B4-BE49-F238E27FC236}">
                <a16:creationId xmlns:a16="http://schemas.microsoft.com/office/drawing/2014/main" id="{6F4A476D-CB08-4444-806D-79E44C4A26F2}"/>
              </a:ext>
            </a:extLst>
          </p:cNvPr>
          <p:cNvSpPr txBox="1"/>
          <p:nvPr/>
        </p:nvSpPr>
        <p:spPr>
          <a:xfrm>
            <a:off x="-253542" y="9436"/>
            <a:ext cx="6238700" cy="313956"/>
          </a:xfrm>
          <a:prstGeom prst="rect">
            <a:avLst/>
          </a:prstGeom>
          <a:solidFill>
            <a:srgbClr val="E84C22"/>
          </a:solidFill>
          <a:ln>
            <a:noFill/>
          </a:ln>
        </p:spPr>
        <p:txBody>
          <a:bodyPr spcFirstLastPara="1" wrap="square" lIns="80800" tIns="80800" rIns="80800" bIns="80800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600"/>
              <a:defRPr/>
            </a:pPr>
            <a:r>
              <a:rPr lang="en-US" sz="2133" b="1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DCIS (x20)</a:t>
            </a:r>
            <a:endParaRPr sz="2133" b="1" kern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335;p10">
            <a:extLst>
              <a:ext uri="{FF2B5EF4-FFF2-40B4-BE49-F238E27FC236}">
                <a16:creationId xmlns:a16="http://schemas.microsoft.com/office/drawing/2014/main" id="{4B833790-CA7F-A943-A912-CFC11D3EF5CA}"/>
              </a:ext>
            </a:extLst>
          </p:cNvPr>
          <p:cNvSpPr txBox="1"/>
          <p:nvPr/>
        </p:nvSpPr>
        <p:spPr>
          <a:xfrm>
            <a:off x="1" y="3121079"/>
            <a:ext cx="5985154" cy="307921"/>
          </a:xfrm>
          <a:prstGeom prst="rect">
            <a:avLst/>
          </a:prstGeom>
          <a:solidFill>
            <a:srgbClr val="E84C22"/>
          </a:solidFill>
          <a:ln>
            <a:noFill/>
          </a:ln>
        </p:spPr>
        <p:txBody>
          <a:bodyPr spcFirstLastPara="1" wrap="square" lIns="80800" tIns="80800" rIns="80800" bIns="80800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600"/>
              <a:defRPr/>
            </a:pPr>
            <a:r>
              <a:rPr lang="en-US" sz="2133" b="1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TIL heatmap (x20)</a:t>
            </a:r>
            <a:endParaRPr sz="2133" b="1" kern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335;p10">
            <a:extLst>
              <a:ext uri="{FF2B5EF4-FFF2-40B4-BE49-F238E27FC236}">
                <a16:creationId xmlns:a16="http://schemas.microsoft.com/office/drawing/2014/main" id="{728356B1-C94E-9249-A9BB-0B24CDDE199E}"/>
              </a:ext>
            </a:extLst>
          </p:cNvPr>
          <p:cNvSpPr txBox="1"/>
          <p:nvPr/>
        </p:nvSpPr>
        <p:spPr>
          <a:xfrm>
            <a:off x="5985156" y="3102654"/>
            <a:ext cx="6206844" cy="313956"/>
          </a:xfrm>
          <a:prstGeom prst="rect">
            <a:avLst/>
          </a:prstGeom>
          <a:solidFill>
            <a:srgbClr val="E84C22"/>
          </a:solidFill>
          <a:ln>
            <a:noFill/>
          </a:ln>
        </p:spPr>
        <p:txBody>
          <a:bodyPr spcFirstLastPara="1" wrap="square" lIns="80800" tIns="80800" rIns="80800" bIns="80800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600"/>
              <a:defRPr/>
            </a:pPr>
            <a:r>
              <a:rPr lang="en-US" sz="2133" b="1" kern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TIL heatmap  (30%) (x20)</a:t>
            </a:r>
            <a:endParaRPr sz="2133" b="1" kern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E0A475-A08C-7740-AB45-1DF2A0018FCB}"/>
              </a:ext>
            </a:extLst>
          </p:cNvPr>
          <p:cNvCxnSpPr>
            <a:cxnSpLocks/>
          </p:cNvCxnSpPr>
          <p:nvPr/>
        </p:nvCxnSpPr>
        <p:spPr>
          <a:xfrm>
            <a:off x="5985145" y="9436"/>
            <a:ext cx="0" cy="683912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37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Where to Insert AI Tools?</a:t>
            </a:r>
          </a:p>
        </p:txBody>
      </p:sp>
      <p:pic>
        <p:nvPicPr>
          <p:cNvPr id="3" name="Picture 2" descr="4a05df6cbc33877eb0fca53a9a76cebe.jpg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8" y="1445509"/>
            <a:ext cx="1786362" cy="11898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95" y="3168221"/>
            <a:ext cx="1739815" cy="1303183"/>
          </a:xfrm>
          <a:prstGeom prst="rect">
            <a:avLst/>
          </a:prstGeom>
        </p:spPr>
      </p:pic>
      <p:pic>
        <p:nvPicPr>
          <p:cNvPr id="5" name="Picture 4" descr="thumbnail_36536.jpg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06" r="26374"/>
          <a:stretch/>
        </p:blipFill>
        <p:spPr>
          <a:xfrm>
            <a:off x="5007904" y="2184250"/>
            <a:ext cx="2311735" cy="156663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940634" y="2805236"/>
            <a:ext cx="1892908" cy="3246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486843" y="2789158"/>
            <a:ext cx="1503655" cy="3246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report-icon.gif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35" y="2145485"/>
            <a:ext cx="1264820" cy="14138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2356" y="2760569"/>
            <a:ext cx="189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Scanning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1750" y="1960819"/>
            <a:ext cx="23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Primary Diagnosis</a:t>
            </a:r>
          </a:p>
        </p:txBody>
      </p:sp>
    </p:spTree>
    <p:extLst>
      <p:ext uri="{BB962C8B-B14F-4D97-AF65-F5344CB8AC3E}">
        <p14:creationId xmlns:p14="http://schemas.microsoft.com/office/powerpoint/2010/main" val="1063802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Where to Insert AI Tools?</a:t>
            </a:r>
          </a:p>
        </p:txBody>
      </p:sp>
      <p:pic>
        <p:nvPicPr>
          <p:cNvPr id="3" name="Picture 2" descr="4a05df6cbc33877eb0fca53a9a76cebe.jpg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8" y="1445509"/>
            <a:ext cx="1786362" cy="11898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95" y="3168221"/>
            <a:ext cx="1739815" cy="1303183"/>
          </a:xfrm>
          <a:prstGeom prst="rect">
            <a:avLst/>
          </a:prstGeom>
        </p:spPr>
      </p:pic>
      <p:pic>
        <p:nvPicPr>
          <p:cNvPr id="5" name="Picture 4" descr="thumbnail_36536.jpg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06" r="26374"/>
          <a:stretch/>
        </p:blipFill>
        <p:spPr>
          <a:xfrm>
            <a:off x="5007904" y="2184250"/>
            <a:ext cx="2311735" cy="1566639"/>
          </a:xfrm>
          <a:prstGeom prst="rect">
            <a:avLst/>
          </a:prstGeom>
        </p:spPr>
      </p:pic>
      <p:pic>
        <p:nvPicPr>
          <p:cNvPr id="8" name="Picture 7" descr="pic.jpg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1" r="19761"/>
          <a:stretch/>
        </p:blipFill>
        <p:spPr>
          <a:xfrm>
            <a:off x="3092407" y="3371740"/>
            <a:ext cx="1589362" cy="114705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940634" y="2805236"/>
            <a:ext cx="1892908" cy="3246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486843" y="2789158"/>
            <a:ext cx="1503655" cy="3246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report-icon.gif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35" y="2145485"/>
            <a:ext cx="1264820" cy="14138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2356" y="2760569"/>
            <a:ext cx="189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Scanning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1750" y="1960819"/>
            <a:ext cx="23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Primary Diagnosis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12210" y="4527850"/>
            <a:ext cx="267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First read: AI to rescan, triage cases, screen, pre-order, pre-diagnose, sign-out negative cases</a:t>
            </a:r>
          </a:p>
        </p:txBody>
      </p:sp>
    </p:spTree>
    <p:extLst>
      <p:ext uri="{BB962C8B-B14F-4D97-AF65-F5344CB8AC3E}">
        <p14:creationId xmlns:p14="http://schemas.microsoft.com/office/powerpoint/2010/main" val="2879743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Where to Insert AI Tools?</a:t>
            </a:r>
          </a:p>
        </p:txBody>
      </p:sp>
      <p:pic>
        <p:nvPicPr>
          <p:cNvPr id="3" name="Picture 2" descr="4a05df6cbc33877eb0fca53a9a76cebe.jpg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8" y="1445509"/>
            <a:ext cx="1786362" cy="11898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95" y="3168221"/>
            <a:ext cx="1739815" cy="1303183"/>
          </a:xfrm>
          <a:prstGeom prst="rect">
            <a:avLst/>
          </a:prstGeom>
        </p:spPr>
      </p:pic>
      <p:pic>
        <p:nvPicPr>
          <p:cNvPr id="5" name="Picture 4" descr="thumbnail_36536.jpg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06" r="26374"/>
          <a:stretch/>
        </p:blipFill>
        <p:spPr>
          <a:xfrm>
            <a:off x="5007904" y="2184250"/>
            <a:ext cx="2311735" cy="1566639"/>
          </a:xfrm>
          <a:prstGeom prst="rect">
            <a:avLst/>
          </a:prstGeom>
        </p:spPr>
      </p:pic>
      <p:pic>
        <p:nvPicPr>
          <p:cNvPr id="7" name="Picture 6" descr="robotofficeworker-580x358.jpg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0" t="3569" r="15855"/>
          <a:stretch/>
        </p:blipFill>
        <p:spPr>
          <a:xfrm>
            <a:off x="7721600" y="3222480"/>
            <a:ext cx="1321322" cy="1213593"/>
          </a:xfrm>
          <a:prstGeom prst="rect">
            <a:avLst/>
          </a:prstGeom>
        </p:spPr>
      </p:pic>
      <p:pic>
        <p:nvPicPr>
          <p:cNvPr id="8" name="Picture 7" descr="pic.jpg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1" r="19761"/>
          <a:stretch/>
        </p:blipFill>
        <p:spPr>
          <a:xfrm>
            <a:off x="3092407" y="3371740"/>
            <a:ext cx="1589362" cy="114705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940634" y="2805236"/>
            <a:ext cx="1892908" cy="3246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486843" y="2789158"/>
            <a:ext cx="1503655" cy="3246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report-icon.gif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35" y="2145485"/>
            <a:ext cx="1264820" cy="14138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2356" y="2760569"/>
            <a:ext cx="189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Scanning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1750" y="1960819"/>
            <a:ext cx="23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Primary Diagnosis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12210" y="4527850"/>
            <a:ext cx="267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First read: AI to rescan, triage cases, screen, pre-order, pre-diagnose, sign-out negative cases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52479" y="4527850"/>
            <a:ext cx="2571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Second read: AI to perform tasks only when directed (grade, confirm diagnosis, offer a differential)</a:t>
            </a:r>
          </a:p>
        </p:txBody>
      </p:sp>
    </p:spTree>
    <p:extLst>
      <p:ext uri="{BB962C8B-B14F-4D97-AF65-F5344CB8AC3E}">
        <p14:creationId xmlns:p14="http://schemas.microsoft.com/office/powerpoint/2010/main" val="1421665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Where to Insert AI Tools?</a:t>
            </a:r>
          </a:p>
        </p:txBody>
      </p:sp>
      <p:pic>
        <p:nvPicPr>
          <p:cNvPr id="3" name="Picture 2" descr="4a05df6cbc33877eb0fca53a9a76cebe.jpg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8" y="1445509"/>
            <a:ext cx="1786362" cy="11898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95" y="3168221"/>
            <a:ext cx="1739815" cy="1303183"/>
          </a:xfrm>
          <a:prstGeom prst="rect">
            <a:avLst/>
          </a:prstGeom>
        </p:spPr>
      </p:pic>
      <p:pic>
        <p:nvPicPr>
          <p:cNvPr id="5" name="Picture 4" descr="thumbnail_36536.jpg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06" r="26374"/>
          <a:stretch/>
        </p:blipFill>
        <p:spPr>
          <a:xfrm>
            <a:off x="5007904" y="2184250"/>
            <a:ext cx="2311735" cy="1566639"/>
          </a:xfrm>
          <a:prstGeom prst="rect">
            <a:avLst/>
          </a:prstGeom>
        </p:spPr>
      </p:pic>
      <p:pic>
        <p:nvPicPr>
          <p:cNvPr id="7" name="Picture 6" descr="robotofficeworker-580x358.jpg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0" t="3569" r="15855"/>
          <a:stretch/>
        </p:blipFill>
        <p:spPr>
          <a:xfrm>
            <a:off x="7721600" y="3222480"/>
            <a:ext cx="1321322" cy="1213593"/>
          </a:xfrm>
          <a:prstGeom prst="rect">
            <a:avLst/>
          </a:prstGeom>
        </p:spPr>
      </p:pic>
      <p:pic>
        <p:nvPicPr>
          <p:cNvPr id="8" name="Picture 7" descr="pic.jpg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1" r="19761"/>
          <a:stretch/>
        </p:blipFill>
        <p:spPr>
          <a:xfrm>
            <a:off x="3092407" y="3371740"/>
            <a:ext cx="1589362" cy="114705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940634" y="2805236"/>
            <a:ext cx="1892908" cy="3246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486843" y="2789158"/>
            <a:ext cx="1503655" cy="3246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report-icon.gif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35" y="2145485"/>
            <a:ext cx="1264820" cy="14138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2356" y="2760569"/>
            <a:ext cx="189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Scanning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1750" y="1960819"/>
            <a:ext cx="23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Primary Diagnosis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12210" y="4527850"/>
            <a:ext cx="2670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First read: AI to rescan, triage cases, screen, pre-order, pre-diagnose, sign-out negative cases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52479" y="4527850"/>
            <a:ext cx="2571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Second read: AI to perform tasks only when directed (grade, confirm diagnosis, offer a differential)</a:t>
            </a:r>
          </a:p>
        </p:txBody>
      </p:sp>
      <p:pic>
        <p:nvPicPr>
          <p:cNvPr id="6" name="Picture 5" descr="ai-sub.png">
            <a:extLst>
              <a:ext uri="{FF2B5EF4-FFF2-40B4-BE49-F238E27FC236}">
                <a16:creationId xmlns:a16="http://schemas.microsoft.com/office/drawing/2014/main" id="{E2343A48-9DC4-FBAE-10BD-06C2C88DA1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63" y="1781826"/>
            <a:ext cx="1534459" cy="90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BAF48C-39B2-87C7-CF8C-09E08DCB6C6E}"/>
              </a:ext>
            </a:extLst>
          </p:cNvPr>
          <p:cNvSpPr txBox="1"/>
          <p:nvPr/>
        </p:nvSpPr>
        <p:spPr>
          <a:xfrm>
            <a:off x="7280250" y="1156676"/>
            <a:ext cx="20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AI for running QA </a:t>
            </a:r>
          </a:p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in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3449685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C1703-F291-CE4C-9022-201335FCAE9C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99" y="1914770"/>
            <a:ext cx="5185663" cy="290089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4AF9B9-AE9B-F541-9785-3280062AE8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5900"/>
            <a:ext cx="10972800" cy="11588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  <a:sym typeface="Calibri"/>
              </a:rPr>
              <a:t>AI-Assisted AFB Screening</a:t>
            </a:r>
            <a:br>
              <a:rPr lang="en-US" sz="3600" dirty="0">
                <a:latin typeface="+mn-lt"/>
                <a:ea typeface="+mn-ea"/>
                <a:cs typeface="+mn-cs"/>
              </a:rPr>
            </a:br>
            <a:endParaRPr lang="en-US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0F745-B639-1C40-BF74-0FC05542FDCF}"/>
              </a:ext>
            </a:extLst>
          </p:cNvPr>
          <p:cNvSpPr txBox="1"/>
          <p:nvPr/>
        </p:nvSpPr>
        <p:spPr>
          <a:xfrm>
            <a:off x="1144799" y="4890837"/>
            <a:ext cx="51856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Pantanowitz et al. AJCP 2021; 156(1):117-128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8670157-A628-0E87-1135-539DB4D0DBEC}"/>
              </a:ext>
            </a:extLst>
          </p:cNvPr>
          <p:cNvGraphicFramePr/>
          <p:nvPr/>
        </p:nvGraphicFramePr>
        <p:xfrm>
          <a:off x="7448063" y="1375508"/>
          <a:ext cx="3717174" cy="1977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70B6AC4-A594-2414-AE09-B3AE4F58B191}"/>
              </a:ext>
            </a:extLst>
          </p:cNvPr>
          <p:cNvGraphicFramePr/>
          <p:nvPr/>
        </p:nvGraphicFramePr>
        <p:xfrm>
          <a:off x="7506832" y="3863165"/>
          <a:ext cx="3658405" cy="1904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5CA9A92-5241-832A-D2B3-D463DB7F3AD9}"/>
              </a:ext>
            </a:extLst>
          </p:cNvPr>
          <p:cNvSpPr txBox="1">
            <a:spLocks/>
          </p:cNvSpPr>
          <p:nvPr/>
        </p:nvSpPr>
        <p:spPr>
          <a:xfrm>
            <a:off x="7870939" y="1043299"/>
            <a:ext cx="2871421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More Accurate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2BE1F0-70C2-4242-DBA8-07547398078C}"/>
              </a:ext>
            </a:extLst>
          </p:cNvPr>
          <p:cNvSpPr txBox="1">
            <a:spLocks/>
          </p:cNvSpPr>
          <p:nvPr/>
        </p:nvSpPr>
        <p:spPr>
          <a:xfrm>
            <a:off x="7900323" y="3451209"/>
            <a:ext cx="2871421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Much Quicker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7444DB-BDFA-BD4A-C3FA-9AACBEFCC07C}"/>
              </a:ext>
            </a:extLst>
          </p:cNvPr>
          <p:cNvSpPr txBox="1">
            <a:spLocks/>
          </p:cNvSpPr>
          <p:nvPr/>
        </p:nvSpPr>
        <p:spPr>
          <a:xfrm>
            <a:off x="2301919" y="1412170"/>
            <a:ext cx="2871421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Web Portal</a:t>
            </a:r>
          </a:p>
        </p:txBody>
      </p:sp>
    </p:spTree>
    <p:extLst>
      <p:ext uri="{BB962C8B-B14F-4D97-AF65-F5344CB8AC3E}">
        <p14:creationId xmlns:p14="http://schemas.microsoft.com/office/powerpoint/2010/main" val="2948916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>
            <a:extLst>
              <a:ext uri="{FF2B5EF4-FFF2-40B4-BE49-F238E27FC236}">
                <a16:creationId xmlns:a16="http://schemas.microsoft.com/office/drawing/2014/main" id="{63B94C4F-6D3D-C34D-AF2F-0650A1DF5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5389" y="409576"/>
            <a:ext cx="7261223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6" name="Picture 3">
            <a:extLst>
              <a:ext uri="{FF2B5EF4-FFF2-40B4-BE49-F238E27FC236}">
                <a16:creationId xmlns:a16="http://schemas.microsoft.com/office/drawing/2014/main" id="{4AD631D0-7864-2644-931E-2BE5F25B5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976" y="3327400"/>
            <a:ext cx="742156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extBox 3">
            <a:extLst>
              <a:ext uri="{FF2B5EF4-FFF2-40B4-BE49-F238E27FC236}">
                <a16:creationId xmlns:a16="http://schemas.microsoft.com/office/drawing/2014/main" id="{C34EB7F5-1A5B-6143-8DF4-A12E894BC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388" y="2927350"/>
            <a:ext cx="7169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algn="ctr" eaLnBrk="1" hangingPunct="1"/>
            <a:r>
              <a:rPr lang="en-US" altLang="en-US" sz="2000" b="1">
                <a:solidFill>
                  <a:srgbClr val="592C82"/>
                </a:solidFill>
              </a:rPr>
              <a:t>Automated prostate gland segmentation</a:t>
            </a:r>
          </a:p>
        </p:txBody>
      </p:sp>
      <p:sp>
        <p:nvSpPr>
          <p:cNvPr id="67588" name="TextBox 4">
            <a:extLst>
              <a:ext uri="{FF2B5EF4-FFF2-40B4-BE49-F238E27FC236}">
                <a16:creationId xmlns:a16="http://schemas.microsoft.com/office/drawing/2014/main" id="{BBBDADF8-5160-8C4C-BAC0-72648B58A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388" y="5689600"/>
            <a:ext cx="7296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592C82"/>
                </a:solidFill>
              </a:rPr>
              <a:t>           Aperio                             Phillips                           Ventana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28780-95CB-914F-8FA5-474D1F2C14D8}"/>
              </a:ext>
            </a:extLst>
          </p:cNvPr>
          <p:cNvSpPr/>
          <p:nvPr/>
        </p:nvSpPr>
        <p:spPr>
          <a:xfrm>
            <a:off x="685800" y="304800"/>
            <a:ext cx="10820400" cy="60198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0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C811-BD76-B5DE-0B3C-D8F914EF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Pathology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98D-8F3D-004B-94BE-F2439523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1" y="2272749"/>
            <a:ext cx="1624826" cy="131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4B432-8844-DE84-BBE7-96C10CE4F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35" y="2283824"/>
            <a:ext cx="1767515" cy="129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F16D0-2C21-AD37-DDE9-EAFC19E1F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31" y="2294901"/>
            <a:ext cx="2048918" cy="12914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ABC098-4E87-17D8-5AF9-B518BDA4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57" y="2292292"/>
            <a:ext cx="2385364" cy="129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DF40C6-ED65-B664-E8F2-3BC31FE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829" y="2272749"/>
            <a:ext cx="1005948" cy="12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A8298-A1F1-DC98-6D38-650889C480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2"/>
          <a:stretch/>
        </p:blipFill>
        <p:spPr>
          <a:xfrm>
            <a:off x="10490959" y="2187707"/>
            <a:ext cx="1134854" cy="14097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B47D91-6E79-9757-4D34-B4CD144C8B9F}"/>
              </a:ext>
            </a:extLst>
          </p:cNvPr>
          <p:cNvSpPr txBox="1"/>
          <p:nvPr/>
        </p:nvSpPr>
        <p:spPr>
          <a:xfrm>
            <a:off x="700667" y="1466659"/>
            <a:ext cx="1125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Pre-Analytical                                        Analytical         Post Analytical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D974D3B-B149-40D9-B508-DCC2841909A9}"/>
              </a:ext>
            </a:extLst>
          </p:cNvPr>
          <p:cNvSpPr/>
          <p:nvPr/>
        </p:nvSpPr>
        <p:spPr>
          <a:xfrm>
            <a:off x="641194" y="1967077"/>
            <a:ext cx="10909611" cy="220957"/>
          </a:xfrm>
          <a:prstGeom prst="rightArrow">
            <a:avLst>
              <a:gd name="adj1" fmla="val 449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09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C3D74-7E6B-354B-A94E-CD35437A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31750"/>
            <a:ext cx="121793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66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597"/>
          <a:stretch/>
        </p:blipFill>
        <p:spPr>
          <a:xfrm>
            <a:off x="1297354" y="1213064"/>
            <a:ext cx="4962769" cy="1536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5573">
            <a:off x="398332" y="441612"/>
            <a:ext cx="1992543" cy="74926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199" y="2747802"/>
            <a:ext cx="5122052" cy="3096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8542" y="1371138"/>
            <a:ext cx="5096044" cy="2857411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8635" y="4182033"/>
            <a:ext cx="4127500" cy="7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678635" y="5335658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 i="1" dirty="0">
                <a:solidFill>
                  <a:schemeClr val="tx1"/>
                </a:solidFill>
              </a:rPr>
              <a:t>The Lancet Digital Health</a:t>
            </a:r>
            <a:r>
              <a:rPr lang="en-US" altLang="en-US" sz="900" dirty="0">
                <a:solidFill>
                  <a:schemeClr val="tx1"/>
                </a:solidFill>
              </a:rPr>
              <a:t> 2020 2e407-e416DOI: (10.1016/S2589-7500(20)30159-X)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69654" y="5007606"/>
            <a:ext cx="4136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Missed cancer case originally diagnosed as benign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9712" y="1280160"/>
            <a:ext cx="74371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9653" y="1042785"/>
            <a:ext cx="4306541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80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19116-460B-42E0-B481-C7EAB6B0538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10398" y="0"/>
            <a:ext cx="12208613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681E98D7-6716-734D-AA6C-0AD6F567F9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699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  <a:ea typeface="+mn-ea"/>
                <a:cs typeface="+mn-cs"/>
              </a:rPr>
              <a:t>Questions About Using AI in Pathology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B7EFB7E5-6BC2-B948-49CB-BCAFC1E4C394}"/>
              </a:ext>
            </a:extLst>
          </p:cNvPr>
          <p:cNvSpPr txBox="1">
            <a:spLocks/>
          </p:cNvSpPr>
          <p:nvPr/>
        </p:nvSpPr>
        <p:spPr>
          <a:xfrm>
            <a:off x="1839987" y="2194745"/>
            <a:ext cx="12301358" cy="4373562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4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353" indent="-380905" algn="l" defTabSz="609448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619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067" indent="-304724" algn="l" defTabSz="609448" rtl="0" eaLnBrk="1" latinLnBrk="0" hangingPunct="1">
              <a:spcBef>
                <a:spcPct val="20000"/>
              </a:spcBef>
              <a:buFont typeface="Arial"/>
              <a:buChar char="–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14" indent="-304724" algn="l" defTabSz="609448" rtl="0" eaLnBrk="1" latinLnBrk="0" hangingPunct="1">
              <a:spcBef>
                <a:spcPct val="20000"/>
              </a:spcBef>
              <a:buFont typeface="Arial"/>
              <a:buChar char="»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962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10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57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05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What are the right tasks for AI in Pathology (i.e. killer app)?</a:t>
            </a:r>
          </a:p>
          <a:p>
            <a:pPr>
              <a:buClr>
                <a:srgbClr val="7030A0"/>
              </a:buClr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What is the right evidence for using AI (FDA, publications)?</a:t>
            </a:r>
          </a:p>
          <a:p>
            <a:pPr>
              <a:buClr>
                <a:srgbClr val="7030A0"/>
              </a:buClr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How do we pay for AI tools and get reimbursed (CPT code)?</a:t>
            </a:r>
          </a:p>
          <a:p>
            <a:pPr>
              <a:buClr>
                <a:srgbClr val="7030A0"/>
              </a:buClr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How do we deploy IT in the lab (e.g. cloud, integration)?</a:t>
            </a:r>
          </a:p>
          <a:p>
            <a:pPr>
              <a:buClr>
                <a:srgbClr val="7030A0"/>
              </a:buClr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How do pathology trainees interact with AI (deskilled)?</a:t>
            </a:r>
          </a:p>
        </p:txBody>
      </p:sp>
    </p:spTree>
    <p:extLst>
      <p:ext uri="{BB962C8B-B14F-4D97-AF65-F5344CB8AC3E}">
        <p14:creationId xmlns:p14="http://schemas.microsoft.com/office/powerpoint/2010/main" val="1235418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D46A-2628-FC31-49EE-C92C2146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6" y="784602"/>
            <a:ext cx="5962785" cy="1143000"/>
          </a:xfrm>
        </p:spPr>
        <p:txBody>
          <a:bodyPr/>
          <a:lstStyle/>
          <a:p>
            <a:r>
              <a:rPr lang="en-US" sz="4400" b="1" dirty="0">
                <a:latin typeface="+mn-lt"/>
                <a:ea typeface="+mn-ea"/>
                <a:cs typeface="+mn-cs"/>
              </a:rPr>
              <a:t>            </a:t>
            </a:r>
            <a:r>
              <a:rPr lang="en-US" sz="3600" b="1" dirty="0">
                <a:latin typeface="+mn-lt"/>
                <a:ea typeface="+mn-ea"/>
                <a:cs typeface="+mn-cs"/>
              </a:rPr>
              <a:t>Can AI do MORE than I can with my microscope?</a:t>
            </a:r>
            <a:endParaRPr lang="en-US" sz="44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3AD2-6B26-7E57-A995-5487037C0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89" y="2390848"/>
            <a:ext cx="5769926" cy="4351338"/>
          </a:xfrm>
        </p:spPr>
        <p:txBody>
          <a:bodyPr/>
          <a:lstStyle/>
          <a:p>
            <a:pPr marL="0" indent="0">
              <a:buNone/>
            </a:pPr>
            <a:r>
              <a:rPr lang="en-ZA" altLang="en-US" sz="2400" b="1" dirty="0">
                <a:solidFill>
                  <a:schemeClr val="bg2">
                    <a:lumMod val="10000"/>
                  </a:schemeClr>
                </a:solidFill>
              </a:rPr>
              <a:t>Do we train algorithms to just replicate what we can do with a microscope (e.g. train to interpret cases that fit into existing classification systems), or </a:t>
            </a:r>
          </a:p>
          <a:p>
            <a:pPr marL="0" indent="0">
              <a:buNone/>
            </a:pPr>
            <a:r>
              <a:rPr lang="en-ZA" altLang="en-US" sz="2400" b="1" dirty="0">
                <a:solidFill>
                  <a:schemeClr val="bg2">
                    <a:lumMod val="10000"/>
                  </a:schemeClr>
                </a:solidFill>
              </a:rPr>
              <a:t>should we instead train AI systems to predict outcomes (e.g. histopathology from cytology, stain results from H&amp;E, underlying genotype from phenotype, prognosis, predict response to therapy)?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DD8B4-577A-29E5-EB2D-34DCFA136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8" y="321356"/>
            <a:ext cx="1422198" cy="10520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42CFB-B7D3-AF81-AAF1-E834EE1E71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1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4280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pantanowitzl\AppData\Local\Microsoft\Windows\Temporary Internet Files\Content.IE5\G7E7MF7W\Computer_lab_icon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809" y="945950"/>
            <a:ext cx="5653741" cy="505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Breast_Carcinoma_Papillary9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4219" y="1447899"/>
            <a:ext cx="4886495" cy="2956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834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pantanowitzl\AppData\Local\Microsoft\Windows\Temporary Internet Files\Content.IE5\G7E7MF7W\Computer_lab_icon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809" y="945950"/>
            <a:ext cx="5653741" cy="505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Breast_Carcinoma_Papillary9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4219" y="1447899"/>
            <a:ext cx="4886495" cy="2956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reeform 4"/>
          <p:cNvSpPr/>
          <p:nvPr/>
        </p:nvSpPr>
        <p:spPr>
          <a:xfrm>
            <a:off x="5479045" y="1798227"/>
            <a:ext cx="2851439" cy="1875118"/>
          </a:xfrm>
          <a:custGeom>
            <a:avLst/>
            <a:gdLst>
              <a:gd name="connsiteX0" fmla="*/ 1553882 w 2851438"/>
              <a:gd name="connsiteY0" fmla="*/ 0 h 1875118"/>
              <a:gd name="connsiteX1" fmla="*/ 1553882 w 2851438"/>
              <a:gd name="connsiteY1" fmla="*/ 0 h 1875118"/>
              <a:gd name="connsiteX2" fmla="*/ 948765 w 2851438"/>
              <a:gd name="connsiteY2" fmla="*/ 22412 h 1875118"/>
              <a:gd name="connsiteX3" fmla="*/ 776941 w 2851438"/>
              <a:gd name="connsiteY3" fmla="*/ 44824 h 1875118"/>
              <a:gd name="connsiteX4" fmla="*/ 702235 w 2851438"/>
              <a:gd name="connsiteY4" fmla="*/ 52294 h 1875118"/>
              <a:gd name="connsiteX5" fmla="*/ 627529 w 2851438"/>
              <a:gd name="connsiteY5" fmla="*/ 67235 h 1875118"/>
              <a:gd name="connsiteX6" fmla="*/ 537882 w 2851438"/>
              <a:gd name="connsiteY6" fmla="*/ 89647 h 1875118"/>
              <a:gd name="connsiteX7" fmla="*/ 381000 w 2851438"/>
              <a:gd name="connsiteY7" fmla="*/ 186765 h 1875118"/>
              <a:gd name="connsiteX8" fmla="*/ 328706 w 2851438"/>
              <a:gd name="connsiteY8" fmla="*/ 231588 h 1875118"/>
              <a:gd name="connsiteX9" fmla="*/ 283882 w 2851438"/>
              <a:gd name="connsiteY9" fmla="*/ 261471 h 1875118"/>
              <a:gd name="connsiteX10" fmla="*/ 164353 w 2851438"/>
              <a:gd name="connsiteY10" fmla="*/ 388471 h 1875118"/>
              <a:gd name="connsiteX11" fmla="*/ 119529 w 2851438"/>
              <a:gd name="connsiteY11" fmla="*/ 478118 h 1875118"/>
              <a:gd name="connsiteX12" fmla="*/ 97118 w 2851438"/>
              <a:gd name="connsiteY12" fmla="*/ 537882 h 1875118"/>
              <a:gd name="connsiteX13" fmla="*/ 74706 w 2851438"/>
              <a:gd name="connsiteY13" fmla="*/ 575235 h 1875118"/>
              <a:gd name="connsiteX14" fmla="*/ 52294 w 2851438"/>
              <a:gd name="connsiteY14" fmla="*/ 642471 h 1875118"/>
              <a:gd name="connsiteX15" fmla="*/ 29882 w 2851438"/>
              <a:gd name="connsiteY15" fmla="*/ 694765 h 1875118"/>
              <a:gd name="connsiteX16" fmla="*/ 14941 w 2851438"/>
              <a:gd name="connsiteY16" fmla="*/ 747059 h 1875118"/>
              <a:gd name="connsiteX17" fmla="*/ 0 w 2851438"/>
              <a:gd name="connsiteY17" fmla="*/ 836706 h 1875118"/>
              <a:gd name="connsiteX18" fmla="*/ 7470 w 2851438"/>
              <a:gd name="connsiteY18" fmla="*/ 1008530 h 1875118"/>
              <a:gd name="connsiteX19" fmla="*/ 14941 w 2851438"/>
              <a:gd name="connsiteY19" fmla="*/ 1030941 h 1875118"/>
              <a:gd name="connsiteX20" fmla="*/ 29882 w 2851438"/>
              <a:gd name="connsiteY20" fmla="*/ 1105647 h 1875118"/>
              <a:gd name="connsiteX21" fmla="*/ 82176 w 2851438"/>
              <a:gd name="connsiteY21" fmla="*/ 1180353 h 1875118"/>
              <a:gd name="connsiteX22" fmla="*/ 104588 w 2851438"/>
              <a:gd name="connsiteY22" fmla="*/ 1210235 h 1875118"/>
              <a:gd name="connsiteX23" fmla="*/ 119529 w 2851438"/>
              <a:gd name="connsiteY23" fmla="*/ 1240118 h 1875118"/>
              <a:gd name="connsiteX24" fmla="*/ 246529 w 2851438"/>
              <a:gd name="connsiteY24" fmla="*/ 1352177 h 1875118"/>
              <a:gd name="connsiteX25" fmla="*/ 283882 w 2851438"/>
              <a:gd name="connsiteY25" fmla="*/ 1374588 h 1875118"/>
              <a:gd name="connsiteX26" fmla="*/ 343647 w 2851438"/>
              <a:gd name="connsiteY26" fmla="*/ 1434353 h 1875118"/>
              <a:gd name="connsiteX27" fmla="*/ 440765 w 2851438"/>
              <a:gd name="connsiteY27" fmla="*/ 1501588 h 1875118"/>
              <a:gd name="connsiteX28" fmla="*/ 493059 w 2851438"/>
              <a:gd name="connsiteY28" fmla="*/ 1538941 h 1875118"/>
              <a:gd name="connsiteX29" fmla="*/ 552823 w 2851438"/>
              <a:gd name="connsiteY29" fmla="*/ 1568824 h 1875118"/>
              <a:gd name="connsiteX30" fmla="*/ 605118 w 2851438"/>
              <a:gd name="connsiteY30" fmla="*/ 1606177 h 1875118"/>
              <a:gd name="connsiteX31" fmla="*/ 747059 w 2851438"/>
              <a:gd name="connsiteY31" fmla="*/ 1680882 h 1875118"/>
              <a:gd name="connsiteX32" fmla="*/ 821765 w 2851438"/>
              <a:gd name="connsiteY32" fmla="*/ 1718235 h 1875118"/>
              <a:gd name="connsiteX33" fmla="*/ 889000 w 2851438"/>
              <a:gd name="connsiteY33" fmla="*/ 1740647 h 1875118"/>
              <a:gd name="connsiteX34" fmla="*/ 971176 w 2851438"/>
              <a:gd name="connsiteY34" fmla="*/ 1778000 h 1875118"/>
              <a:gd name="connsiteX35" fmla="*/ 1202765 w 2851438"/>
              <a:gd name="connsiteY35" fmla="*/ 1852706 h 1875118"/>
              <a:gd name="connsiteX36" fmla="*/ 1270000 w 2851438"/>
              <a:gd name="connsiteY36" fmla="*/ 1860177 h 1875118"/>
              <a:gd name="connsiteX37" fmla="*/ 1352176 w 2851438"/>
              <a:gd name="connsiteY37" fmla="*/ 1875118 h 1875118"/>
              <a:gd name="connsiteX38" fmla="*/ 1733176 w 2851438"/>
              <a:gd name="connsiteY38" fmla="*/ 1837765 h 1875118"/>
              <a:gd name="connsiteX39" fmla="*/ 1867647 w 2851438"/>
              <a:gd name="connsiteY39" fmla="*/ 1822824 h 1875118"/>
              <a:gd name="connsiteX40" fmla="*/ 2002118 w 2851438"/>
              <a:gd name="connsiteY40" fmla="*/ 1800412 h 1875118"/>
              <a:gd name="connsiteX41" fmla="*/ 2136588 w 2851438"/>
              <a:gd name="connsiteY41" fmla="*/ 1778000 h 1875118"/>
              <a:gd name="connsiteX42" fmla="*/ 2383118 w 2851438"/>
              <a:gd name="connsiteY42" fmla="*/ 1785471 h 1875118"/>
              <a:gd name="connsiteX43" fmla="*/ 2450353 w 2851438"/>
              <a:gd name="connsiteY43" fmla="*/ 1800412 h 1875118"/>
              <a:gd name="connsiteX44" fmla="*/ 2592294 w 2851438"/>
              <a:gd name="connsiteY44" fmla="*/ 1815353 h 1875118"/>
              <a:gd name="connsiteX45" fmla="*/ 2696882 w 2851438"/>
              <a:gd name="connsiteY45" fmla="*/ 1800412 h 1875118"/>
              <a:gd name="connsiteX46" fmla="*/ 2734235 w 2851438"/>
              <a:gd name="connsiteY46" fmla="*/ 1792941 h 1875118"/>
              <a:gd name="connsiteX47" fmla="*/ 2779059 w 2851438"/>
              <a:gd name="connsiteY47" fmla="*/ 1763059 h 1875118"/>
              <a:gd name="connsiteX48" fmla="*/ 2808941 w 2851438"/>
              <a:gd name="connsiteY48" fmla="*/ 1710765 h 1875118"/>
              <a:gd name="connsiteX49" fmla="*/ 2816412 w 2851438"/>
              <a:gd name="connsiteY49" fmla="*/ 1688353 h 1875118"/>
              <a:gd name="connsiteX50" fmla="*/ 2831353 w 2851438"/>
              <a:gd name="connsiteY50" fmla="*/ 1658471 h 1875118"/>
              <a:gd name="connsiteX51" fmla="*/ 2838823 w 2851438"/>
              <a:gd name="connsiteY51" fmla="*/ 1411941 h 1875118"/>
              <a:gd name="connsiteX52" fmla="*/ 2808941 w 2851438"/>
              <a:gd name="connsiteY52" fmla="*/ 1329765 h 1875118"/>
              <a:gd name="connsiteX53" fmla="*/ 2771588 w 2851438"/>
              <a:gd name="connsiteY53" fmla="*/ 1262530 h 1875118"/>
              <a:gd name="connsiteX54" fmla="*/ 2749176 w 2851438"/>
              <a:gd name="connsiteY54" fmla="*/ 1240118 h 1875118"/>
              <a:gd name="connsiteX55" fmla="*/ 2704353 w 2851438"/>
              <a:gd name="connsiteY55" fmla="*/ 1180353 h 1875118"/>
              <a:gd name="connsiteX56" fmla="*/ 2667000 w 2851438"/>
              <a:gd name="connsiteY56" fmla="*/ 1150471 h 1875118"/>
              <a:gd name="connsiteX57" fmla="*/ 2637118 w 2851438"/>
              <a:gd name="connsiteY57" fmla="*/ 1120588 h 1875118"/>
              <a:gd name="connsiteX58" fmla="*/ 2592294 w 2851438"/>
              <a:gd name="connsiteY58" fmla="*/ 1090706 h 1875118"/>
              <a:gd name="connsiteX59" fmla="*/ 2532529 w 2851438"/>
              <a:gd name="connsiteY59" fmla="*/ 1045882 h 1875118"/>
              <a:gd name="connsiteX60" fmla="*/ 2487706 w 2851438"/>
              <a:gd name="connsiteY60" fmla="*/ 1008530 h 1875118"/>
              <a:gd name="connsiteX61" fmla="*/ 2420470 w 2851438"/>
              <a:gd name="connsiteY61" fmla="*/ 978647 h 1875118"/>
              <a:gd name="connsiteX62" fmla="*/ 2271059 w 2851438"/>
              <a:gd name="connsiteY62" fmla="*/ 903941 h 1875118"/>
              <a:gd name="connsiteX63" fmla="*/ 2203823 w 2851438"/>
              <a:gd name="connsiteY63" fmla="*/ 874059 h 1875118"/>
              <a:gd name="connsiteX64" fmla="*/ 2061882 w 2851438"/>
              <a:gd name="connsiteY64" fmla="*/ 799353 h 1875118"/>
              <a:gd name="connsiteX65" fmla="*/ 1994647 w 2851438"/>
              <a:gd name="connsiteY65" fmla="*/ 776941 h 1875118"/>
              <a:gd name="connsiteX66" fmla="*/ 1942353 w 2851438"/>
              <a:gd name="connsiteY66" fmla="*/ 739588 h 1875118"/>
              <a:gd name="connsiteX67" fmla="*/ 1905000 w 2851438"/>
              <a:gd name="connsiteY67" fmla="*/ 709706 h 1875118"/>
              <a:gd name="connsiteX68" fmla="*/ 1860176 w 2851438"/>
              <a:gd name="connsiteY68" fmla="*/ 679824 h 1875118"/>
              <a:gd name="connsiteX69" fmla="*/ 1785470 w 2851438"/>
              <a:gd name="connsiteY69" fmla="*/ 597647 h 1875118"/>
              <a:gd name="connsiteX70" fmla="*/ 1763059 w 2851438"/>
              <a:gd name="connsiteY70" fmla="*/ 104588 h 1875118"/>
              <a:gd name="connsiteX71" fmla="*/ 1748118 w 2851438"/>
              <a:gd name="connsiteY71" fmla="*/ 74706 h 1875118"/>
              <a:gd name="connsiteX72" fmla="*/ 1740647 w 2851438"/>
              <a:gd name="connsiteY72" fmla="*/ 44824 h 1875118"/>
              <a:gd name="connsiteX73" fmla="*/ 1695823 w 2851438"/>
              <a:gd name="connsiteY73" fmla="*/ 29882 h 1875118"/>
              <a:gd name="connsiteX74" fmla="*/ 1636059 w 2851438"/>
              <a:gd name="connsiteY74" fmla="*/ 14941 h 1875118"/>
              <a:gd name="connsiteX75" fmla="*/ 1591235 w 2851438"/>
              <a:gd name="connsiteY75" fmla="*/ 0 h 1875118"/>
              <a:gd name="connsiteX76" fmla="*/ 1553882 w 2851438"/>
              <a:gd name="connsiteY76" fmla="*/ 0 h 18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851438" h="1875118">
                <a:moveTo>
                  <a:pt x="1553882" y="0"/>
                </a:moveTo>
                <a:lnTo>
                  <a:pt x="1553882" y="0"/>
                </a:lnTo>
                <a:cubicBezTo>
                  <a:pt x="1352176" y="7471"/>
                  <a:pt x="1149607" y="2329"/>
                  <a:pt x="948765" y="22412"/>
                </a:cubicBezTo>
                <a:cubicBezTo>
                  <a:pt x="769849" y="40302"/>
                  <a:pt x="992527" y="16704"/>
                  <a:pt x="776941" y="44824"/>
                </a:cubicBezTo>
                <a:cubicBezTo>
                  <a:pt x="752125" y="48061"/>
                  <a:pt x="727137" y="49804"/>
                  <a:pt x="702235" y="52294"/>
                </a:cubicBezTo>
                <a:cubicBezTo>
                  <a:pt x="677333" y="57274"/>
                  <a:pt x="652293" y="61607"/>
                  <a:pt x="627529" y="67235"/>
                </a:cubicBezTo>
                <a:cubicBezTo>
                  <a:pt x="597493" y="74061"/>
                  <a:pt x="537882" y="89647"/>
                  <a:pt x="537882" y="89647"/>
                </a:cubicBezTo>
                <a:cubicBezTo>
                  <a:pt x="467782" y="129705"/>
                  <a:pt x="437647" y="142257"/>
                  <a:pt x="381000" y="186765"/>
                </a:cubicBezTo>
                <a:cubicBezTo>
                  <a:pt x="362947" y="200949"/>
                  <a:pt x="346903" y="217590"/>
                  <a:pt x="328706" y="231588"/>
                </a:cubicBezTo>
                <a:cubicBezTo>
                  <a:pt x="314473" y="242537"/>
                  <a:pt x="297347" y="249590"/>
                  <a:pt x="283882" y="261471"/>
                </a:cubicBezTo>
                <a:cubicBezTo>
                  <a:pt x="274561" y="269696"/>
                  <a:pt x="183023" y="357921"/>
                  <a:pt x="164353" y="388471"/>
                </a:cubicBezTo>
                <a:cubicBezTo>
                  <a:pt x="146932" y="416979"/>
                  <a:pt x="131260" y="446836"/>
                  <a:pt x="119529" y="478118"/>
                </a:cubicBezTo>
                <a:cubicBezTo>
                  <a:pt x="112059" y="498039"/>
                  <a:pt x="106034" y="518564"/>
                  <a:pt x="97118" y="537882"/>
                </a:cubicBezTo>
                <a:cubicBezTo>
                  <a:pt x="91033" y="551066"/>
                  <a:pt x="80426" y="561889"/>
                  <a:pt x="74706" y="575235"/>
                </a:cubicBezTo>
                <a:cubicBezTo>
                  <a:pt x="65400" y="596949"/>
                  <a:pt x="60589" y="620351"/>
                  <a:pt x="52294" y="642471"/>
                </a:cubicBezTo>
                <a:cubicBezTo>
                  <a:pt x="45635" y="660228"/>
                  <a:pt x="36261" y="676905"/>
                  <a:pt x="29882" y="694765"/>
                </a:cubicBezTo>
                <a:cubicBezTo>
                  <a:pt x="23785" y="711838"/>
                  <a:pt x="18676" y="729319"/>
                  <a:pt x="14941" y="747059"/>
                </a:cubicBezTo>
                <a:cubicBezTo>
                  <a:pt x="8700" y="776704"/>
                  <a:pt x="0" y="836706"/>
                  <a:pt x="0" y="836706"/>
                </a:cubicBezTo>
                <a:cubicBezTo>
                  <a:pt x="2490" y="893981"/>
                  <a:pt x="3073" y="951370"/>
                  <a:pt x="7470" y="1008530"/>
                </a:cubicBezTo>
                <a:cubicBezTo>
                  <a:pt x="8074" y="1016381"/>
                  <a:pt x="13170" y="1023268"/>
                  <a:pt x="14941" y="1030941"/>
                </a:cubicBezTo>
                <a:cubicBezTo>
                  <a:pt x="20651" y="1055686"/>
                  <a:pt x="14645" y="1085331"/>
                  <a:pt x="29882" y="1105647"/>
                </a:cubicBezTo>
                <a:cubicBezTo>
                  <a:pt x="82209" y="1175417"/>
                  <a:pt x="17782" y="1088363"/>
                  <a:pt x="82176" y="1180353"/>
                </a:cubicBezTo>
                <a:cubicBezTo>
                  <a:pt x="89316" y="1190553"/>
                  <a:pt x="97989" y="1199677"/>
                  <a:pt x="104588" y="1210235"/>
                </a:cubicBezTo>
                <a:cubicBezTo>
                  <a:pt x="110490" y="1219679"/>
                  <a:pt x="112477" y="1231499"/>
                  <a:pt x="119529" y="1240118"/>
                </a:cubicBezTo>
                <a:cubicBezTo>
                  <a:pt x="144296" y="1270389"/>
                  <a:pt x="217354" y="1334673"/>
                  <a:pt x="246529" y="1352177"/>
                </a:cubicBezTo>
                <a:cubicBezTo>
                  <a:pt x="258980" y="1359647"/>
                  <a:pt x="272798" y="1365209"/>
                  <a:pt x="283882" y="1374588"/>
                </a:cubicBezTo>
                <a:cubicBezTo>
                  <a:pt x="305389" y="1392786"/>
                  <a:pt x="320483" y="1418316"/>
                  <a:pt x="343647" y="1434353"/>
                </a:cubicBezTo>
                <a:lnTo>
                  <a:pt x="440765" y="1501588"/>
                </a:lnTo>
                <a:cubicBezTo>
                  <a:pt x="458314" y="1513872"/>
                  <a:pt x="473899" y="1529361"/>
                  <a:pt x="493059" y="1538941"/>
                </a:cubicBezTo>
                <a:cubicBezTo>
                  <a:pt x="512980" y="1548902"/>
                  <a:pt x="533724" y="1557365"/>
                  <a:pt x="552823" y="1568824"/>
                </a:cubicBezTo>
                <a:cubicBezTo>
                  <a:pt x="571192" y="1579845"/>
                  <a:pt x="586563" y="1595472"/>
                  <a:pt x="605118" y="1606177"/>
                </a:cubicBezTo>
                <a:cubicBezTo>
                  <a:pt x="651430" y="1632895"/>
                  <a:pt x="699569" y="1656318"/>
                  <a:pt x="747059" y="1680882"/>
                </a:cubicBezTo>
                <a:cubicBezTo>
                  <a:pt x="771788" y="1693673"/>
                  <a:pt x="795352" y="1709431"/>
                  <a:pt x="821765" y="1718235"/>
                </a:cubicBezTo>
                <a:cubicBezTo>
                  <a:pt x="844177" y="1725706"/>
                  <a:pt x="867066" y="1731873"/>
                  <a:pt x="889000" y="1740647"/>
                </a:cubicBezTo>
                <a:cubicBezTo>
                  <a:pt x="916937" y="1751822"/>
                  <a:pt x="943116" y="1767138"/>
                  <a:pt x="971176" y="1778000"/>
                </a:cubicBezTo>
                <a:cubicBezTo>
                  <a:pt x="1016308" y="1795470"/>
                  <a:pt x="1140213" y="1840195"/>
                  <a:pt x="1202765" y="1852706"/>
                </a:cubicBezTo>
                <a:cubicBezTo>
                  <a:pt x="1224877" y="1857128"/>
                  <a:pt x="1247700" y="1856832"/>
                  <a:pt x="1270000" y="1860177"/>
                </a:cubicBezTo>
                <a:cubicBezTo>
                  <a:pt x="1297533" y="1864307"/>
                  <a:pt x="1324784" y="1870138"/>
                  <a:pt x="1352176" y="1875118"/>
                </a:cubicBezTo>
                <a:cubicBezTo>
                  <a:pt x="1761106" y="1845909"/>
                  <a:pt x="1374590" y="1877607"/>
                  <a:pt x="1733176" y="1837765"/>
                </a:cubicBezTo>
                <a:lnTo>
                  <a:pt x="1867647" y="1822824"/>
                </a:lnTo>
                <a:cubicBezTo>
                  <a:pt x="2014132" y="1786201"/>
                  <a:pt x="1830880" y="1828951"/>
                  <a:pt x="2002118" y="1800412"/>
                </a:cubicBezTo>
                <a:cubicBezTo>
                  <a:pt x="2191237" y="1768893"/>
                  <a:pt x="1913388" y="1800321"/>
                  <a:pt x="2136588" y="1778000"/>
                </a:cubicBezTo>
                <a:cubicBezTo>
                  <a:pt x="2218765" y="1780490"/>
                  <a:pt x="2301113" y="1779613"/>
                  <a:pt x="2383118" y="1785471"/>
                </a:cubicBezTo>
                <a:cubicBezTo>
                  <a:pt x="2406018" y="1787107"/>
                  <a:pt x="2427625" y="1797165"/>
                  <a:pt x="2450353" y="1800412"/>
                </a:cubicBezTo>
                <a:cubicBezTo>
                  <a:pt x="2497450" y="1807140"/>
                  <a:pt x="2544980" y="1810373"/>
                  <a:pt x="2592294" y="1815353"/>
                </a:cubicBezTo>
                <a:lnTo>
                  <a:pt x="2696882" y="1800412"/>
                </a:lnTo>
                <a:cubicBezTo>
                  <a:pt x="2709424" y="1798432"/>
                  <a:pt x="2722676" y="1798195"/>
                  <a:pt x="2734235" y="1792941"/>
                </a:cubicBezTo>
                <a:cubicBezTo>
                  <a:pt x="2750583" y="1785510"/>
                  <a:pt x="2779059" y="1763059"/>
                  <a:pt x="2779059" y="1763059"/>
                </a:cubicBezTo>
                <a:cubicBezTo>
                  <a:pt x="2789020" y="1745628"/>
                  <a:pt x="2799963" y="1728722"/>
                  <a:pt x="2808941" y="1710765"/>
                </a:cubicBezTo>
                <a:cubicBezTo>
                  <a:pt x="2812463" y="1703722"/>
                  <a:pt x="2813310" y="1695591"/>
                  <a:pt x="2816412" y="1688353"/>
                </a:cubicBezTo>
                <a:cubicBezTo>
                  <a:pt x="2820799" y="1678117"/>
                  <a:pt x="2826373" y="1668432"/>
                  <a:pt x="2831353" y="1658471"/>
                </a:cubicBezTo>
                <a:cubicBezTo>
                  <a:pt x="2858854" y="1548463"/>
                  <a:pt x="2854853" y="1588270"/>
                  <a:pt x="2838823" y="1411941"/>
                </a:cubicBezTo>
                <a:cubicBezTo>
                  <a:pt x="2833031" y="1348233"/>
                  <a:pt x="2830320" y="1367179"/>
                  <a:pt x="2808941" y="1329765"/>
                </a:cubicBezTo>
                <a:cubicBezTo>
                  <a:pt x="2791910" y="1299961"/>
                  <a:pt x="2793988" y="1292396"/>
                  <a:pt x="2771588" y="1262530"/>
                </a:cubicBezTo>
                <a:cubicBezTo>
                  <a:pt x="2765249" y="1254078"/>
                  <a:pt x="2755866" y="1248295"/>
                  <a:pt x="2749176" y="1240118"/>
                </a:cubicBezTo>
                <a:cubicBezTo>
                  <a:pt x="2733407" y="1220845"/>
                  <a:pt x="2723798" y="1195909"/>
                  <a:pt x="2704353" y="1180353"/>
                </a:cubicBezTo>
                <a:cubicBezTo>
                  <a:pt x="2691902" y="1170392"/>
                  <a:pt x="2678917" y="1161064"/>
                  <a:pt x="2667000" y="1150471"/>
                </a:cubicBezTo>
                <a:cubicBezTo>
                  <a:pt x="2656471" y="1141112"/>
                  <a:pt x="2648118" y="1129388"/>
                  <a:pt x="2637118" y="1120588"/>
                </a:cubicBezTo>
                <a:cubicBezTo>
                  <a:pt x="2623096" y="1109370"/>
                  <a:pt x="2606906" y="1101143"/>
                  <a:pt x="2592294" y="1090706"/>
                </a:cubicBezTo>
                <a:cubicBezTo>
                  <a:pt x="2572030" y="1076232"/>
                  <a:pt x="2552110" y="1061267"/>
                  <a:pt x="2532529" y="1045882"/>
                </a:cubicBezTo>
                <a:cubicBezTo>
                  <a:pt x="2517236" y="1033866"/>
                  <a:pt x="2504383" y="1018536"/>
                  <a:pt x="2487706" y="1008530"/>
                </a:cubicBezTo>
                <a:cubicBezTo>
                  <a:pt x="2466675" y="995912"/>
                  <a:pt x="2442557" y="989310"/>
                  <a:pt x="2420470" y="978647"/>
                </a:cubicBezTo>
                <a:cubicBezTo>
                  <a:pt x="2370325" y="954439"/>
                  <a:pt x="2321942" y="926555"/>
                  <a:pt x="2271059" y="903941"/>
                </a:cubicBezTo>
                <a:cubicBezTo>
                  <a:pt x="2248647" y="893980"/>
                  <a:pt x="2225760" y="885027"/>
                  <a:pt x="2203823" y="874059"/>
                </a:cubicBezTo>
                <a:cubicBezTo>
                  <a:pt x="2137712" y="841004"/>
                  <a:pt x="2131870" y="828822"/>
                  <a:pt x="2061882" y="799353"/>
                </a:cubicBezTo>
                <a:cubicBezTo>
                  <a:pt x="2040109" y="790185"/>
                  <a:pt x="2017059" y="784412"/>
                  <a:pt x="1994647" y="776941"/>
                </a:cubicBezTo>
                <a:cubicBezTo>
                  <a:pt x="1977216" y="764490"/>
                  <a:pt x="1959490" y="752441"/>
                  <a:pt x="1942353" y="739588"/>
                </a:cubicBezTo>
                <a:cubicBezTo>
                  <a:pt x="1929597" y="730021"/>
                  <a:pt x="1917895" y="719084"/>
                  <a:pt x="1905000" y="709706"/>
                </a:cubicBezTo>
                <a:cubicBezTo>
                  <a:pt x="1890477" y="699144"/>
                  <a:pt x="1873810" y="691510"/>
                  <a:pt x="1860176" y="679824"/>
                </a:cubicBezTo>
                <a:cubicBezTo>
                  <a:pt x="1808758" y="635751"/>
                  <a:pt x="1811357" y="636476"/>
                  <a:pt x="1785470" y="597647"/>
                </a:cubicBezTo>
                <a:cubicBezTo>
                  <a:pt x="1739360" y="413194"/>
                  <a:pt x="1796047" y="648895"/>
                  <a:pt x="1763059" y="104588"/>
                </a:cubicBezTo>
                <a:cubicBezTo>
                  <a:pt x="1762385" y="93472"/>
                  <a:pt x="1752028" y="85133"/>
                  <a:pt x="1748118" y="74706"/>
                </a:cubicBezTo>
                <a:cubicBezTo>
                  <a:pt x="1744513" y="65092"/>
                  <a:pt x="1748443" y="51506"/>
                  <a:pt x="1740647" y="44824"/>
                </a:cubicBezTo>
                <a:cubicBezTo>
                  <a:pt x="1728689" y="34574"/>
                  <a:pt x="1711102" y="33702"/>
                  <a:pt x="1695823" y="29882"/>
                </a:cubicBezTo>
                <a:cubicBezTo>
                  <a:pt x="1675902" y="24902"/>
                  <a:pt x="1655540" y="21434"/>
                  <a:pt x="1636059" y="14941"/>
                </a:cubicBezTo>
                <a:cubicBezTo>
                  <a:pt x="1621118" y="9961"/>
                  <a:pt x="1606985" y="0"/>
                  <a:pt x="1591235" y="0"/>
                </a:cubicBezTo>
                <a:lnTo>
                  <a:pt x="1553882" y="0"/>
                </a:lnTo>
                <a:close/>
              </a:path>
            </a:pathLst>
          </a:cu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45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pantanowitzl\AppData\Local\Microsoft\Windows\Temporary Internet Files\Content.IE5\G7E7MF7W\Computer_lab_icon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809" y="945950"/>
            <a:ext cx="5653741" cy="505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Breast_Carcinoma_Papillary9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4219" y="1447899"/>
            <a:ext cx="4886495" cy="2956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reeform 4"/>
          <p:cNvSpPr/>
          <p:nvPr/>
        </p:nvSpPr>
        <p:spPr>
          <a:xfrm>
            <a:off x="5479045" y="1798227"/>
            <a:ext cx="2851439" cy="1875118"/>
          </a:xfrm>
          <a:custGeom>
            <a:avLst/>
            <a:gdLst>
              <a:gd name="connsiteX0" fmla="*/ 1553882 w 2851438"/>
              <a:gd name="connsiteY0" fmla="*/ 0 h 1875118"/>
              <a:gd name="connsiteX1" fmla="*/ 1553882 w 2851438"/>
              <a:gd name="connsiteY1" fmla="*/ 0 h 1875118"/>
              <a:gd name="connsiteX2" fmla="*/ 948765 w 2851438"/>
              <a:gd name="connsiteY2" fmla="*/ 22412 h 1875118"/>
              <a:gd name="connsiteX3" fmla="*/ 776941 w 2851438"/>
              <a:gd name="connsiteY3" fmla="*/ 44824 h 1875118"/>
              <a:gd name="connsiteX4" fmla="*/ 702235 w 2851438"/>
              <a:gd name="connsiteY4" fmla="*/ 52294 h 1875118"/>
              <a:gd name="connsiteX5" fmla="*/ 627529 w 2851438"/>
              <a:gd name="connsiteY5" fmla="*/ 67235 h 1875118"/>
              <a:gd name="connsiteX6" fmla="*/ 537882 w 2851438"/>
              <a:gd name="connsiteY6" fmla="*/ 89647 h 1875118"/>
              <a:gd name="connsiteX7" fmla="*/ 381000 w 2851438"/>
              <a:gd name="connsiteY7" fmla="*/ 186765 h 1875118"/>
              <a:gd name="connsiteX8" fmla="*/ 328706 w 2851438"/>
              <a:gd name="connsiteY8" fmla="*/ 231588 h 1875118"/>
              <a:gd name="connsiteX9" fmla="*/ 283882 w 2851438"/>
              <a:gd name="connsiteY9" fmla="*/ 261471 h 1875118"/>
              <a:gd name="connsiteX10" fmla="*/ 164353 w 2851438"/>
              <a:gd name="connsiteY10" fmla="*/ 388471 h 1875118"/>
              <a:gd name="connsiteX11" fmla="*/ 119529 w 2851438"/>
              <a:gd name="connsiteY11" fmla="*/ 478118 h 1875118"/>
              <a:gd name="connsiteX12" fmla="*/ 97118 w 2851438"/>
              <a:gd name="connsiteY12" fmla="*/ 537882 h 1875118"/>
              <a:gd name="connsiteX13" fmla="*/ 74706 w 2851438"/>
              <a:gd name="connsiteY13" fmla="*/ 575235 h 1875118"/>
              <a:gd name="connsiteX14" fmla="*/ 52294 w 2851438"/>
              <a:gd name="connsiteY14" fmla="*/ 642471 h 1875118"/>
              <a:gd name="connsiteX15" fmla="*/ 29882 w 2851438"/>
              <a:gd name="connsiteY15" fmla="*/ 694765 h 1875118"/>
              <a:gd name="connsiteX16" fmla="*/ 14941 w 2851438"/>
              <a:gd name="connsiteY16" fmla="*/ 747059 h 1875118"/>
              <a:gd name="connsiteX17" fmla="*/ 0 w 2851438"/>
              <a:gd name="connsiteY17" fmla="*/ 836706 h 1875118"/>
              <a:gd name="connsiteX18" fmla="*/ 7470 w 2851438"/>
              <a:gd name="connsiteY18" fmla="*/ 1008530 h 1875118"/>
              <a:gd name="connsiteX19" fmla="*/ 14941 w 2851438"/>
              <a:gd name="connsiteY19" fmla="*/ 1030941 h 1875118"/>
              <a:gd name="connsiteX20" fmla="*/ 29882 w 2851438"/>
              <a:gd name="connsiteY20" fmla="*/ 1105647 h 1875118"/>
              <a:gd name="connsiteX21" fmla="*/ 82176 w 2851438"/>
              <a:gd name="connsiteY21" fmla="*/ 1180353 h 1875118"/>
              <a:gd name="connsiteX22" fmla="*/ 104588 w 2851438"/>
              <a:gd name="connsiteY22" fmla="*/ 1210235 h 1875118"/>
              <a:gd name="connsiteX23" fmla="*/ 119529 w 2851438"/>
              <a:gd name="connsiteY23" fmla="*/ 1240118 h 1875118"/>
              <a:gd name="connsiteX24" fmla="*/ 246529 w 2851438"/>
              <a:gd name="connsiteY24" fmla="*/ 1352177 h 1875118"/>
              <a:gd name="connsiteX25" fmla="*/ 283882 w 2851438"/>
              <a:gd name="connsiteY25" fmla="*/ 1374588 h 1875118"/>
              <a:gd name="connsiteX26" fmla="*/ 343647 w 2851438"/>
              <a:gd name="connsiteY26" fmla="*/ 1434353 h 1875118"/>
              <a:gd name="connsiteX27" fmla="*/ 440765 w 2851438"/>
              <a:gd name="connsiteY27" fmla="*/ 1501588 h 1875118"/>
              <a:gd name="connsiteX28" fmla="*/ 493059 w 2851438"/>
              <a:gd name="connsiteY28" fmla="*/ 1538941 h 1875118"/>
              <a:gd name="connsiteX29" fmla="*/ 552823 w 2851438"/>
              <a:gd name="connsiteY29" fmla="*/ 1568824 h 1875118"/>
              <a:gd name="connsiteX30" fmla="*/ 605118 w 2851438"/>
              <a:gd name="connsiteY30" fmla="*/ 1606177 h 1875118"/>
              <a:gd name="connsiteX31" fmla="*/ 747059 w 2851438"/>
              <a:gd name="connsiteY31" fmla="*/ 1680882 h 1875118"/>
              <a:gd name="connsiteX32" fmla="*/ 821765 w 2851438"/>
              <a:gd name="connsiteY32" fmla="*/ 1718235 h 1875118"/>
              <a:gd name="connsiteX33" fmla="*/ 889000 w 2851438"/>
              <a:gd name="connsiteY33" fmla="*/ 1740647 h 1875118"/>
              <a:gd name="connsiteX34" fmla="*/ 971176 w 2851438"/>
              <a:gd name="connsiteY34" fmla="*/ 1778000 h 1875118"/>
              <a:gd name="connsiteX35" fmla="*/ 1202765 w 2851438"/>
              <a:gd name="connsiteY35" fmla="*/ 1852706 h 1875118"/>
              <a:gd name="connsiteX36" fmla="*/ 1270000 w 2851438"/>
              <a:gd name="connsiteY36" fmla="*/ 1860177 h 1875118"/>
              <a:gd name="connsiteX37" fmla="*/ 1352176 w 2851438"/>
              <a:gd name="connsiteY37" fmla="*/ 1875118 h 1875118"/>
              <a:gd name="connsiteX38" fmla="*/ 1733176 w 2851438"/>
              <a:gd name="connsiteY38" fmla="*/ 1837765 h 1875118"/>
              <a:gd name="connsiteX39" fmla="*/ 1867647 w 2851438"/>
              <a:gd name="connsiteY39" fmla="*/ 1822824 h 1875118"/>
              <a:gd name="connsiteX40" fmla="*/ 2002118 w 2851438"/>
              <a:gd name="connsiteY40" fmla="*/ 1800412 h 1875118"/>
              <a:gd name="connsiteX41" fmla="*/ 2136588 w 2851438"/>
              <a:gd name="connsiteY41" fmla="*/ 1778000 h 1875118"/>
              <a:gd name="connsiteX42" fmla="*/ 2383118 w 2851438"/>
              <a:gd name="connsiteY42" fmla="*/ 1785471 h 1875118"/>
              <a:gd name="connsiteX43" fmla="*/ 2450353 w 2851438"/>
              <a:gd name="connsiteY43" fmla="*/ 1800412 h 1875118"/>
              <a:gd name="connsiteX44" fmla="*/ 2592294 w 2851438"/>
              <a:gd name="connsiteY44" fmla="*/ 1815353 h 1875118"/>
              <a:gd name="connsiteX45" fmla="*/ 2696882 w 2851438"/>
              <a:gd name="connsiteY45" fmla="*/ 1800412 h 1875118"/>
              <a:gd name="connsiteX46" fmla="*/ 2734235 w 2851438"/>
              <a:gd name="connsiteY46" fmla="*/ 1792941 h 1875118"/>
              <a:gd name="connsiteX47" fmla="*/ 2779059 w 2851438"/>
              <a:gd name="connsiteY47" fmla="*/ 1763059 h 1875118"/>
              <a:gd name="connsiteX48" fmla="*/ 2808941 w 2851438"/>
              <a:gd name="connsiteY48" fmla="*/ 1710765 h 1875118"/>
              <a:gd name="connsiteX49" fmla="*/ 2816412 w 2851438"/>
              <a:gd name="connsiteY49" fmla="*/ 1688353 h 1875118"/>
              <a:gd name="connsiteX50" fmla="*/ 2831353 w 2851438"/>
              <a:gd name="connsiteY50" fmla="*/ 1658471 h 1875118"/>
              <a:gd name="connsiteX51" fmla="*/ 2838823 w 2851438"/>
              <a:gd name="connsiteY51" fmla="*/ 1411941 h 1875118"/>
              <a:gd name="connsiteX52" fmla="*/ 2808941 w 2851438"/>
              <a:gd name="connsiteY52" fmla="*/ 1329765 h 1875118"/>
              <a:gd name="connsiteX53" fmla="*/ 2771588 w 2851438"/>
              <a:gd name="connsiteY53" fmla="*/ 1262530 h 1875118"/>
              <a:gd name="connsiteX54" fmla="*/ 2749176 w 2851438"/>
              <a:gd name="connsiteY54" fmla="*/ 1240118 h 1875118"/>
              <a:gd name="connsiteX55" fmla="*/ 2704353 w 2851438"/>
              <a:gd name="connsiteY55" fmla="*/ 1180353 h 1875118"/>
              <a:gd name="connsiteX56" fmla="*/ 2667000 w 2851438"/>
              <a:gd name="connsiteY56" fmla="*/ 1150471 h 1875118"/>
              <a:gd name="connsiteX57" fmla="*/ 2637118 w 2851438"/>
              <a:gd name="connsiteY57" fmla="*/ 1120588 h 1875118"/>
              <a:gd name="connsiteX58" fmla="*/ 2592294 w 2851438"/>
              <a:gd name="connsiteY58" fmla="*/ 1090706 h 1875118"/>
              <a:gd name="connsiteX59" fmla="*/ 2532529 w 2851438"/>
              <a:gd name="connsiteY59" fmla="*/ 1045882 h 1875118"/>
              <a:gd name="connsiteX60" fmla="*/ 2487706 w 2851438"/>
              <a:gd name="connsiteY60" fmla="*/ 1008530 h 1875118"/>
              <a:gd name="connsiteX61" fmla="*/ 2420470 w 2851438"/>
              <a:gd name="connsiteY61" fmla="*/ 978647 h 1875118"/>
              <a:gd name="connsiteX62" fmla="*/ 2271059 w 2851438"/>
              <a:gd name="connsiteY62" fmla="*/ 903941 h 1875118"/>
              <a:gd name="connsiteX63" fmla="*/ 2203823 w 2851438"/>
              <a:gd name="connsiteY63" fmla="*/ 874059 h 1875118"/>
              <a:gd name="connsiteX64" fmla="*/ 2061882 w 2851438"/>
              <a:gd name="connsiteY64" fmla="*/ 799353 h 1875118"/>
              <a:gd name="connsiteX65" fmla="*/ 1994647 w 2851438"/>
              <a:gd name="connsiteY65" fmla="*/ 776941 h 1875118"/>
              <a:gd name="connsiteX66" fmla="*/ 1942353 w 2851438"/>
              <a:gd name="connsiteY66" fmla="*/ 739588 h 1875118"/>
              <a:gd name="connsiteX67" fmla="*/ 1905000 w 2851438"/>
              <a:gd name="connsiteY67" fmla="*/ 709706 h 1875118"/>
              <a:gd name="connsiteX68" fmla="*/ 1860176 w 2851438"/>
              <a:gd name="connsiteY68" fmla="*/ 679824 h 1875118"/>
              <a:gd name="connsiteX69" fmla="*/ 1785470 w 2851438"/>
              <a:gd name="connsiteY69" fmla="*/ 597647 h 1875118"/>
              <a:gd name="connsiteX70" fmla="*/ 1763059 w 2851438"/>
              <a:gd name="connsiteY70" fmla="*/ 104588 h 1875118"/>
              <a:gd name="connsiteX71" fmla="*/ 1748118 w 2851438"/>
              <a:gd name="connsiteY71" fmla="*/ 74706 h 1875118"/>
              <a:gd name="connsiteX72" fmla="*/ 1740647 w 2851438"/>
              <a:gd name="connsiteY72" fmla="*/ 44824 h 1875118"/>
              <a:gd name="connsiteX73" fmla="*/ 1695823 w 2851438"/>
              <a:gd name="connsiteY73" fmla="*/ 29882 h 1875118"/>
              <a:gd name="connsiteX74" fmla="*/ 1636059 w 2851438"/>
              <a:gd name="connsiteY74" fmla="*/ 14941 h 1875118"/>
              <a:gd name="connsiteX75" fmla="*/ 1591235 w 2851438"/>
              <a:gd name="connsiteY75" fmla="*/ 0 h 1875118"/>
              <a:gd name="connsiteX76" fmla="*/ 1553882 w 2851438"/>
              <a:gd name="connsiteY76" fmla="*/ 0 h 18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851438" h="1875118">
                <a:moveTo>
                  <a:pt x="1553882" y="0"/>
                </a:moveTo>
                <a:lnTo>
                  <a:pt x="1553882" y="0"/>
                </a:lnTo>
                <a:cubicBezTo>
                  <a:pt x="1352176" y="7471"/>
                  <a:pt x="1149607" y="2329"/>
                  <a:pt x="948765" y="22412"/>
                </a:cubicBezTo>
                <a:cubicBezTo>
                  <a:pt x="769849" y="40302"/>
                  <a:pt x="992527" y="16704"/>
                  <a:pt x="776941" y="44824"/>
                </a:cubicBezTo>
                <a:cubicBezTo>
                  <a:pt x="752125" y="48061"/>
                  <a:pt x="727137" y="49804"/>
                  <a:pt x="702235" y="52294"/>
                </a:cubicBezTo>
                <a:cubicBezTo>
                  <a:pt x="677333" y="57274"/>
                  <a:pt x="652293" y="61607"/>
                  <a:pt x="627529" y="67235"/>
                </a:cubicBezTo>
                <a:cubicBezTo>
                  <a:pt x="597493" y="74061"/>
                  <a:pt x="537882" y="89647"/>
                  <a:pt x="537882" y="89647"/>
                </a:cubicBezTo>
                <a:cubicBezTo>
                  <a:pt x="467782" y="129705"/>
                  <a:pt x="437647" y="142257"/>
                  <a:pt x="381000" y="186765"/>
                </a:cubicBezTo>
                <a:cubicBezTo>
                  <a:pt x="362947" y="200949"/>
                  <a:pt x="346903" y="217590"/>
                  <a:pt x="328706" y="231588"/>
                </a:cubicBezTo>
                <a:cubicBezTo>
                  <a:pt x="314473" y="242537"/>
                  <a:pt x="297347" y="249590"/>
                  <a:pt x="283882" y="261471"/>
                </a:cubicBezTo>
                <a:cubicBezTo>
                  <a:pt x="274561" y="269696"/>
                  <a:pt x="183023" y="357921"/>
                  <a:pt x="164353" y="388471"/>
                </a:cubicBezTo>
                <a:cubicBezTo>
                  <a:pt x="146932" y="416979"/>
                  <a:pt x="131260" y="446836"/>
                  <a:pt x="119529" y="478118"/>
                </a:cubicBezTo>
                <a:cubicBezTo>
                  <a:pt x="112059" y="498039"/>
                  <a:pt x="106034" y="518564"/>
                  <a:pt x="97118" y="537882"/>
                </a:cubicBezTo>
                <a:cubicBezTo>
                  <a:pt x="91033" y="551066"/>
                  <a:pt x="80426" y="561889"/>
                  <a:pt x="74706" y="575235"/>
                </a:cubicBezTo>
                <a:cubicBezTo>
                  <a:pt x="65400" y="596949"/>
                  <a:pt x="60589" y="620351"/>
                  <a:pt x="52294" y="642471"/>
                </a:cubicBezTo>
                <a:cubicBezTo>
                  <a:pt x="45635" y="660228"/>
                  <a:pt x="36261" y="676905"/>
                  <a:pt x="29882" y="694765"/>
                </a:cubicBezTo>
                <a:cubicBezTo>
                  <a:pt x="23785" y="711838"/>
                  <a:pt x="18676" y="729319"/>
                  <a:pt x="14941" y="747059"/>
                </a:cubicBezTo>
                <a:cubicBezTo>
                  <a:pt x="8700" y="776704"/>
                  <a:pt x="0" y="836706"/>
                  <a:pt x="0" y="836706"/>
                </a:cubicBezTo>
                <a:cubicBezTo>
                  <a:pt x="2490" y="893981"/>
                  <a:pt x="3073" y="951370"/>
                  <a:pt x="7470" y="1008530"/>
                </a:cubicBezTo>
                <a:cubicBezTo>
                  <a:pt x="8074" y="1016381"/>
                  <a:pt x="13170" y="1023268"/>
                  <a:pt x="14941" y="1030941"/>
                </a:cubicBezTo>
                <a:cubicBezTo>
                  <a:pt x="20651" y="1055686"/>
                  <a:pt x="14645" y="1085331"/>
                  <a:pt x="29882" y="1105647"/>
                </a:cubicBezTo>
                <a:cubicBezTo>
                  <a:pt x="82209" y="1175417"/>
                  <a:pt x="17782" y="1088363"/>
                  <a:pt x="82176" y="1180353"/>
                </a:cubicBezTo>
                <a:cubicBezTo>
                  <a:pt x="89316" y="1190553"/>
                  <a:pt x="97989" y="1199677"/>
                  <a:pt x="104588" y="1210235"/>
                </a:cubicBezTo>
                <a:cubicBezTo>
                  <a:pt x="110490" y="1219679"/>
                  <a:pt x="112477" y="1231499"/>
                  <a:pt x="119529" y="1240118"/>
                </a:cubicBezTo>
                <a:cubicBezTo>
                  <a:pt x="144296" y="1270389"/>
                  <a:pt x="217354" y="1334673"/>
                  <a:pt x="246529" y="1352177"/>
                </a:cubicBezTo>
                <a:cubicBezTo>
                  <a:pt x="258980" y="1359647"/>
                  <a:pt x="272798" y="1365209"/>
                  <a:pt x="283882" y="1374588"/>
                </a:cubicBezTo>
                <a:cubicBezTo>
                  <a:pt x="305389" y="1392786"/>
                  <a:pt x="320483" y="1418316"/>
                  <a:pt x="343647" y="1434353"/>
                </a:cubicBezTo>
                <a:lnTo>
                  <a:pt x="440765" y="1501588"/>
                </a:lnTo>
                <a:cubicBezTo>
                  <a:pt x="458314" y="1513872"/>
                  <a:pt x="473899" y="1529361"/>
                  <a:pt x="493059" y="1538941"/>
                </a:cubicBezTo>
                <a:cubicBezTo>
                  <a:pt x="512980" y="1548902"/>
                  <a:pt x="533724" y="1557365"/>
                  <a:pt x="552823" y="1568824"/>
                </a:cubicBezTo>
                <a:cubicBezTo>
                  <a:pt x="571192" y="1579845"/>
                  <a:pt x="586563" y="1595472"/>
                  <a:pt x="605118" y="1606177"/>
                </a:cubicBezTo>
                <a:cubicBezTo>
                  <a:pt x="651430" y="1632895"/>
                  <a:pt x="699569" y="1656318"/>
                  <a:pt x="747059" y="1680882"/>
                </a:cubicBezTo>
                <a:cubicBezTo>
                  <a:pt x="771788" y="1693673"/>
                  <a:pt x="795352" y="1709431"/>
                  <a:pt x="821765" y="1718235"/>
                </a:cubicBezTo>
                <a:cubicBezTo>
                  <a:pt x="844177" y="1725706"/>
                  <a:pt x="867066" y="1731873"/>
                  <a:pt x="889000" y="1740647"/>
                </a:cubicBezTo>
                <a:cubicBezTo>
                  <a:pt x="916937" y="1751822"/>
                  <a:pt x="943116" y="1767138"/>
                  <a:pt x="971176" y="1778000"/>
                </a:cubicBezTo>
                <a:cubicBezTo>
                  <a:pt x="1016308" y="1795470"/>
                  <a:pt x="1140213" y="1840195"/>
                  <a:pt x="1202765" y="1852706"/>
                </a:cubicBezTo>
                <a:cubicBezTo>
                  <a:pt x="1224877" y="1857128"/>
                  <a:pt x="1247700" y="1856832"/>
                  <a:pt x="1270000" y="1860177"/>
                </a:cubicBezTo>
                <a:cubicBezTo>
                  <a:pt x="1297533" y="1864307"/>
                  <a:pt x="1324784" y="1870138"/>
                  <a:pt x="1352176" y="1875118"/>
                </a:cubicBezTo>
                <a:cubicBezTo>
                  <a:pt x="1761106" y="1845909"/>
                  <a:pt x="1374590" y="1877607"/>
                  <a:pt x="1733176" y="1837765"/>
                </a:cubicBezTo>
                <a:lnTo>
                  <a:pt x="1867647" y="1822824"/>
                </a:lnTo>
                <a:cubicBezTo>
                  <a:pt x="2014132" y="1786201"/>
                  <a:pt x="1830880" y="1828951"/>
                  <a:pt x="2002118" y="1800412"/>
                </a:cubicBezTo>
                <a:cubicBezTo>
                  <a:pt x="2191237" y="1768893"/>
                  <a:pt x="1913388" y="1800321"/>
                  <a:pt x="2136588" y="1778000"/>
                </a:cubicBezTo>
                <a:cubicBezTo>
                  <a:pt x="2218765" y="1780490"/>
                  <a:pt x="2301113" y="1779613"/>
                  <a:pt x="2383118" y="1785471"/>
                </a:cubicBezTo>
                <a:cubicBezTo>
                  <a:pt x="2406018" y="1787107"/>
                  <a:pt x="2427625" y="1797165"/>
                  <a:pt x="2450353" y="1800412"/>
                </a:cubicBezTo>
                <a:cubicBezTo>
                  <a:pt x="2497450" y="1807140"/>
                  <a:pt x="2544980" y="1810373"/>
                  <a:pt x="2592294" y="1815353"/>
                </a:cubicBezTo>
                <a:lnTo>
                  <a:pt x="2696882" y="1800412"/>
                </a:lnTo>
                <a:cubicBezTo>
                  <a:pt x="2709424" y="1798432"/>
                  <a:pt x="2722676" y="1798195"/>
                  <a:pt x="2734235" y="1792941"/>
                </a:cubicBezTo>
                <a:cubicBezTo>
                  <a:pt x="2750583" y="1785510"/>
                  <a:pt x="2779059" y="1763059"/>
                  <a:pt x="2779059" y="1763059"/>
                </a:cubicBezTo>
                <a:cubicBezTo>
                  <a:pt x="2789020" y="1745628"/>
                  <a:pt x="2799963" y="1728722"/>
                  <a:pt x="2808941" y="1710765"/>
                </a:cubicBezTo>
                <a:cubicBezTo>
                  <a:pt x="2812463" y="1703722"/>
                  <a:pt x="2813310" y="1695591"/>
                  <a:pt x="2816412" y="1688353"/>
                </a:cubicBezTo>
                <a:cubicBezTo>
                  <a:pt x="2820799" y="1678117"/>
                  <a:pt x="2826373" y="1668432"/>
                  <a:pt x="2831353" y="1658471"/>
                </a:cubicBezTo>
                <a:cubicBezTo>
                  <a:pt x="2858854" y="1548463"/>
                  <a:pt x="2854853" y="1588270"/>
                  <a:pt x="2838823" y="1411941"/>
                </a:cubicBezTo>
                <a:cubicBezTo>
                  <a:pt x="2833031" y="1348233"/>
                  <a:pt x="2830320" y="1367179"/>
                  <a:pt x="2808941" y="1329765"/>
                </a:cubicBezTo>
                <a:cubicBezTo>
                  <a:pt x="2791910" y="1299961"/>
                  <a:pt x="2793988" y="1292396"/>
                  <a:pt x="2771588" y="1262530"/>
                </a:cubicBezTo>
                <a:cubicBezTo>
                  <a:pt x="2765249" y="1254078"/>
                  <a:pt x="2755866" y="1248295"/>
                  <a:pt x="2749176" y="1240118"/>
                </a:cubicBezTo>
                <a:cubicBezTo>
                  <a:pt x="2733407" y="1220845"/>
                  <a:pt x="2723798" y="1195909"/>
                  <a:pt x="2704353" y="1180353"/>
                </a:cubicBezTo>
                <a:cubicBezTo>
                  <a:pt x="2691902" y="1170392"/>
                  <a:pt x="2678917" y="1161064"/>
                  <a:pt x="2667000" y="1150471"/>
                </a:cubicBezTo>
                <a:cubicBezTo>
                  <a:pt x="2656471" y="1141112"/>
                  <a:pt x="2648118" y="1129388"/>
                  <a:pt x="2637118" y="1120588"/>
                </a:cubicBezTo>
                <a:cubicBezTo>
                  <a:pt x="2623096" y="1109370"/>
                  <a:pt x="2606906" y="1101143"/>
                  <a:pt x="2592294" y="1090706"/>
                </a:cubicBezTo>
                <a:cubicBezTo>
                  <a:pt x="2572030" y="1076232"/>
                  <a:pt x="2552110" y="1061267"/>
                  <a:pt x="2532529" y="1045882"/>
                </a:cubicBezTo>
                <a:cubicBezTo>
                  <a:pt x="2517236" y="1033866"/>
                  <a:pt x="2504383" y="1018536"/>
                  <a:pt x="2487706" y="1008530"/>
                </a:cubicBezTo>
                <a:cubicBezTo>
                  <a:pt x="2466675" y="995912"/>
                  <a:pt x="2442557" y="989310"/>
                  <a:pt x="2420470" y="978647"/>
                </a:cubicBezTo>
                <a:cubicBezTo>
                  <a:pt x="2370325" y="954439"/>
                  <a:pt x="2321942" y="926555"/>
                  <a:pt x="2271059" y="903941"/>
                </a:cubicBezTo>
                <a:cubicBezTo>
                  <a:pt x="2248647" y="893980"/>
                  <a:pt x="2225760" y="885027"/>
                  <a:pt x="2203823" y="874059"/>
                </a:cubicBezTo>
                <a:cubicBezTo>
                  <a:pt x="2137712" y="841004"/>
                  <a:pt x="2131870" y="828822"/>
                  <a:pt x="2061882" y="799353"/>
                </a:cubicBezTo>
                <a:cubicBezTo>
                  <a:pt x="2040109" y="790185"/>
                  <a:pt x="2017059" y="784412"/>
                  <a:pt x="1994647" y="776941"/>
                </a:cubicBezTo>
                <a:cubicBezTo>
                  <a:pt x="1977216" y="764490"/>
                  <a:pt x="1959490" y="752441"/>
                  <a:pt x="1942353" y="739588"/>
                </a:cubicBezTo>
                <a:cubicBezTo>
                  <a:pt x="1929597" y="730021"/>
                  <a:pt x="1917895" y="719084"/>
                  <a:pt x="1905000" y="709706"/>
                </a:cubicBezTo>
                <a:cubicBezTo>
                  <a:pt x="1890477" y="699144"/>
                  <a:pt x="1873810" y="691510"/>
                  <a:pt x="1860176" y="679824"/>
                </a:cubicBezTo>
                <a:cubicBezTo>
                  <a:pt x="1808758" y="635751"/>
                  <a:pt x="1811357" y="636476"/>
                  <a:pt x="1785470" y="597647"/>
                </a:cubicBezTo>
                <a:cubicBezTo>
                  <a:pt x="1739360" y="413194"/>
                  <a:pt x="1796047" y="648895"/>
                  <a:pt x="1763059" y="104588"/>
                </a:cubicBezTo>
                <a:cubicBezTo>
                  <a:pt x="1762385" y="93472"/>
                  <a:pt x="1752028" y="85133"/>
                  <a:pt x="1748118" y="74706"/>
                </a:cubicBezTo>
                <a:cubicBezTo>
                  <a:pt x="1744513" y="65092"/>
                  <a:pt x="1748443" y="51506"/>
                  <a:pt x="1740647" y="44824"/>
                </a:cubicBezTo>
                <a:cubicBezTo>
                  <a:pt x="1728689" y="34574"/>
                  <a:pt x="1711102" y="33702"/>
                  <a:pt x="1695823" y="29882"/>
                </a:cubicBezTo>
                <a:cubicBezTo>
                  <a:pt x="1675902" y="24902"/>
                  <a:pt x="1655540" y="21434"/>
                  <a:pt x="1636059" y="14941"/>
                </a:cubicBezTo>
                <a:cubicBezTo>
                  <a:pt x="1621118" y="9961"/>
                  <a:pt x="1606985" y="0"/>
                  <a:pt x="1591235" y="0"/>
                </a:cubicBezTo>
                <a:lnTo>
                  <a:pt x="1553882" y="0"/>
                </a:lnTo>
                <a:close/>
              </a:path>
            </a:pathLst>
          </a:cu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8226282" y="1346872"/>
            <a:ext cx="2323355" cy="1298523"/>
          </a:xfrm>
          <a:prstGeom prst="wedgeRoundRectCallout">
            <a:avLst>
              <a:gd name="adj1" fmla="val -33695"/>
              <a:gd name="adj2" fmla="val 79759"/>
              <a:gd name="adj3" fmla="val 16667"/>
            </a:avLst>
          </a:prstGeom>
          <a:solidFill>
            <a:srgbClr val="FFFFFF"/>
          </a:solidFill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8-09-30 at 3.57.53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9517" y="1426567"/>
            <a:ext cx="2196883" cy="11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17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83" y="3092326"/>
            <a:ext cx="4876800" cy="2698259"/>
          </a:xfrm>
          <a:prstGeom prst="rect">
            <a:avLst/>
          </a:prstGeom>
        </p:spPr>
      </p:pic>
      <p:pic>
        <p:nvPicPr>
          <p:cNvPr id="7" name="Picture 6" descr="Screen Shot 2018-10-07 at 12.02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383" y="476694"/>
            <a:ext cx="5181600" cy="2615632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93ED4048-227B-63D2-1097-4AD5685BF4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359076"/>
              </p:ext>
            </p:extLst>
          </p:nvPr>
        </p:nvGraphicFramePr>
        <p:xfrm>
          <a:off x="6922577" y="476694"/>
          <a:ext cx="4343400" cy="529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60382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61F47-F411-4E7A-E976-8A406CD47923}"/>
              </a:ext>
            </a:extLst>
          </p:cNvPr>
          <p:cNvSpPr txBox="1"/>
          <p:nvPr/>
        </p:nvSpPr>
        <p:spPr>
          <a:xfrm>
            <a:off x="572837" y="5653329"/>
            <a:ext cx="5465852" cy="784830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050" dirty="0">
                <a:effectLst/>
                <a:latin typeface="AdvOTea1a7398"/>
              </a:rPr>
              <a:t>COMMUNICATIONS BIOLOGY | (2023)6:304 | https://</a:t>
            </a:r>
            <a:r>
              <a:rPr lang="en-US" sz="1050" dirty="0" err="1">
                <a:effectLst/>
                <a:latin typeface="AdvOTea1a7398"/>
              </a:rPr>
              <a:t>doi.org</a:t>
            </a:r>
            <a:r>
              <a:rPr lang="en-US" sz="1050" dirty="0">
                <a:effectLst/>
                <a:latin typeface="AdvOTea1a7398"/>
              </a:rPr>
              <a:t>/10.1038/s42003-023-04583-x | </a:t>
            </a:r>
            <a:r>
              <a:rPr lang="en-US" sz="1050" dirty="0" err="1">
                <a:effectLst/>
                <a:latin typeface="AdvOTea1a7398"/>
              </a:rPr>
              <a:t>www.nature.com</a:t>
            </a:r>
            <a:r>
              <a:rPr lang="en-US" sz="1050" dirty="0">
                <a:effectLst/>
                <a:latin typeface="AdvOTea1a7398"/>
              </a:rPr>
              <a:t>/</a:t>
            </a:r>
            <a:r>
              <a:rPr lang="en-US" sz="1050" dirty="0" err="1">
                <a:effectLst/>
                <a:latin typeface="AdvOTea1a7398"/>
              </a:rPr>
              <a:t>commsbio</a:t>
            </a:r>
            <a:r>
              <a:rPr lang="en-US" sz="1050" dirty="0">
                <a:effectLst/>
                <a:latin typeface="AdvOTea1a7398"/>
              </a:rPr>
              <a:t> </a:t>
            </a:r>
            <a:endParaRPr lang="en-US" sz="1200" dirty="0"/>
          </a:p>
          <a:p>
            <a:endParaRPr lang="en-US" sz="2400" b="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01FE6-0B4C-1F79-146D-7B0305964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4" y="594067"/>
            <a:ext cx="5804899" cy="4820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EB07C-FBB4-CBA8-37E2-B89D7D42B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168" y="153881"/>
            <a:ext cx="4655014" cy="3480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7F218-5B11-7211-567D-EDA7C634C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40" y="3634751"/>
            <a:ext cx="4459270" cy="2410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85D3A-DD7A-EA48-58B1-471C8F155679}"/>
              </a:ext>
            </a:extLst>
          </p:cNvPr>
          <p:cNvSpPr txBox="1"/>
          <p:nvPr/>
        </p:nvSpPr>
        <p:spPr>
          <a:xfrm>
            <a:off x="4965040" y="1212573"/>
            <a:ext cx="1243173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endParaRPr lang="en-US" sz="24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0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6FF4-9D7C-02C8-4320-7E3198D3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013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>
                <a:latin typeface="+mn-lt"/>
                <a:ea typeface="+mn-ea"/>
                <a:cs typeface="+mn-cs"/>
              </a:rPr>
              <a:t>Multimodal AI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58193D-3738-9DF7-4544-FAB6DF3DB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84" y="1981200"/>
            <a:ext cx="6029891" cy="35768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317CC2-A1CD-4D07-451C-42E400A5E000}"/>
              </a:ext>
            </a:extLst>
          </p:cNvPr>
          <p:cNvSpPr txBox="1"/>
          <p:nvPr/>
        </p:nvSpPr>
        <p:spPr>
          <a:xfrm>
            <a:off x="2590800" y="5715000"/>
            <a:ext cx="3709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Boehm KM et al.  Nat Rev Cancer 2022; 22(2):114-126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A221C-77EE-16E8-86C1-5A3AFA86CCE6}"/>
              </a:ext>
            </a:extLst>
          </p:cNvPr>
          <p:cNvSpPr txBox="1"/>
          <p:nvPr/>
        </p:nvSpPr>
        <p:spPr>
          <a:xfrm>
            <a:off x="6934200" y="2260752"/>
            <a:ext cx="47885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Advanced ML models designed to process, integrate and link multiple data types (modalities).</a:t>
            </a:r>
          </a:p>
          <a:p>
            <a:endParaRPr lang="en-US" sz="8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Allows more comprehensive &amp; contextually aware decisions, to improve AI-based diagnostics &amp; predictions.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C811-BD76-B5DE-0B3C-D8F914EF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Pathology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98D-8F3D-004B-94BE-F2439523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1" y="2272749"/>
            <a:ext cx="1624826" cy="131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4B432-8844-DE84-BBE7-96C10CE4F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35" y="2283824"/>
            <a:ext cx="1767515" cy="129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F16D0-2C21-AD37-DDE9-EAFC19E1F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31" y="2294901"/>
            <a:ext cx="2048918" cy="12914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ABC098-4E87-17D8-5AF9-B518BDA4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57" y="2292292"/>
            <a:ext cx="2385364" cy="129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DF40C6-ED65-B664-E8F2-3BC31FE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829" y="2272749"/>
            <a:ext cx="1005948" cy="12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A8298-A1F1-DC98-6D38-650889C480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2"/>
          <a:stretch/>
        </p:blipFill>
        <p:spPr>
          <a:xfrm>
            <a:off x="10490959" y="2187707"/>
            <a:ext cx="1134854" cy="1409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C2605D-2A86-C046-A2F1-ECA365A3C148}"/>
              </a:ext>
            </a:extLst>
          </p:cNvPr>
          <p:cNvSpPr txBox="1"/>
          <p:nvPr/>
        </p:nvSpPr>
        <p:spPr>
          <a:xfrm>
            <a:off x="609601" y="3724507"/>
            <a:ext cx="1090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Patient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47D91-6E79-9757-4D34-B4CD144C8B9F}"/>
              </a:ext>
            </a:extLst>
          </p:cNvPr>
          <p:cNvSpPr txBox="1"/>
          <p:nvPr/>
        </p:nvSpPr>
        <p:spPr>
          <a:xfrm>
            <a:off x="700667" y="1466659"/>
            <a:ext cx="1125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Pre-Analytical                                        Analytical         Post Analytical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D974D3B-B149-40D9-B508-DCC2841909A9}"/>
              </a:ext>
            </a:extLst>
          </p:cNvPr>
          <p:cNvSpPr/>
          <p:nvPr/>
        </p:nvSpPr>
        <p:spPr>
          <a:xfrm>
            <a:off x="641194" y="1967077"/>
            <a:ext cx="10909611" cy="220957"/>
          </a:xfrm>
          <a:prstGeom prst="rightArrow">
            <a:avLst>
              <a:gd name="adj1" fmla="val 449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6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D0F13A-0169-2740-B6E1-BEC9A9A2A0D9}"/>
              </a:ext>
            </a:extLst>
          </p:cNvPr>
          <p:cNvSpPr txBox="1"/>
          <p:nvPr/>
        </p:nvSpPr>
        <p:spPr>
          <a:xfrm rot="18898820">
            <a:off x="1018826" y="1837806"/>
            <a:ext cx="87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BB08E17-91E5-6910-8B7F-C8D9C601F7C9}"/>
              </a:ext>
            </a:extLst>
          </p:cNvPr>
          <p:cNvSpPr txBox="1">
            <a:spLocks/>
          </p:cNvSpPr>
          <p:nvPr/>
        </p:nvSpPr>
        <p:spPr>
          <a:xfrm>
            <a:off x="607102" y="1550978"/>
            <a:ext cx="7700093" cy="3657600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Arial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682625" indent="-225425" algn="l" defTabSz="457200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DE8B05"/>
              </a:buClr>
              <a:buFont typeface="Arial" charset="0"/>
              <a:buChar char="–"/>
              <a:defRPr sz="2000" b="1" kern="1200">
                <a:solidFill>
                  <a:srgbClr val="595959"/>
                </a:solidFill>
                <a:latin typeface="+mn-lt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DE8B05"/>
              </a:buClr>
              <a:buFont typeface="Arial" charset="0"/>
              <a:buChar char="•"/>
              <a:defRPr sz="2000" b="1" kern="1200">
                <a:solidFill>
                  <a:srgbClr val="595959"/>
                </a:solidFill>
                <a:latin typeface="+mn-lt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DE8B05"/>
              </a:buClr>
              <a:buFont typeface="Arial" charset="0"/>
              <a:buChar char="–"/>
              <a:defRPr sz="2000" b="1" kern="1200">
                <a:solidFill>
                  <a:srgbClr val="595959"/>
                </a:solidFill>
                <a:latin typeface="+mn-lt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DE8B05"/>
              </a:buClr>
              <a:buFont typeface="Arial" charset="0"/>
              <a:buChar char="»"/>
              <a:defRPr sz="2000" b="1" kern="1200">
                <a:solidFill>
                  <a:srgbClr val="595959"/>
                </a:solidFill>
                <a:latin typeface="+mn-lt"/>
                <a:ea typeface="ヒラギノ角ゴ Pro W3" charset="0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cs typeface="Calibri"/>
              </a:rPr>
              <a:t>AI capable of generating text, images, code or other media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cs typeface="Calibri"/>
              </a:rPr>
              <a:t>E.g. </a:t>
            </a:r>
            <a:r>
              <a:rPr lang="en-US" sz="2000" b="1" dirty="0" err="1">
                <a:cs typeface="Calibri"/>
              </a:rPr>
              <a:t>ChatGPT</a:t>
            </a:r>
            <a:r>
              <a:rPr lang="en-US" sz="2000" b="1" dirty="0">
                <a:cs typeface="Calibri"/>
              </a:rPr>
              <a:t> (GPT = generative pretrained transformer)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Common uses</a:t>
            </a:r>
            <a:r>
              <a:rPr lang="en-US" sz="2000" b="1" dirty="0">
                <a:cs typeface="Calibri"/>
              </a:rPr>
              <a:t>: creative writing, summarize text, translation, producing code, data mining, categorization, etc.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cs typeface="Calibri"/>
              </a:rPr>
              <a:t>Capable of creating synthetic (new, fake) data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Pathology uses</a:t>
            </a:r>
            <a:r>
              <a:rPr lang="en-US" sz="2000" b="1" dirty="0">
                <a:cs typeface="Calibri"/>
              </a:rPr>
              <a:t>: automate report generation, diagnosis classification, synthetic data, etc.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Challenges</a:t>
            </a:r>
            <a:r>
              <a:rPr lang="en-US" sz="2000" b="1" dirty="0">
                <a:cs typeface="Calibri"/>
              </a:rPr>
              <a:t>:  bias, ethics (e.g. deepfake), hallucinations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64032D-ECDD-8B9D-0E14-27D187D7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487" y="1304567"/>
            <a:ext cx="2826130" cy="15896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5CE2E-FFAC-3391-E569-55ADC376A9C7}"/>
              </a:ext>
            </a:extLst>
          </p:cNvPr>
          <p:cNvSpPr txBox="1">
            <a:spLocks/>
          </p:cNvSpPr>
          <p:nvPr/>
        </p:nvSpPr>
        <p:spPr>
          <a:xfrm>
            <a:off x="-36163" y="467929"/>
            <a:ext cx="8176958" cy="73977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3019129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CBB5-CBDB-6FE7-8379-237B81D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Which Digital H&amp;E Recut is Fake?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43961-9D35-64BC-0AAC-795BA11EF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11" y="912653"/>
            <a:ext cx="4898658" cy="48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20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CBB5-CBDB-6FE7-8379-237B81D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Which Digital H&amp;E Recut is Fake?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43961-9D35-64BC-0AAC-795BA11EF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11" y="912653"/>
            <a:ext cx="4898658" cy="485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658D5-12FC-24CD-4DA0-41FD628EF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t="16501" r="46619" b="27590"/>
          <a:stretch/>
        </p:blipFill>
        <p:spPr>
          <a:xfrm>
            <a:off x="4290647" y="1344246"/>
            <a:ext cx="1602154" cy="1570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9D5FE-EDD5-2F52-1D8E-06FE762BA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6" t="16501" r="5860" b="27590"/>
          <a:stretch/>
        </p:blipFill>
        <p:spPr>
          <a:xfrm>
            <a:off x="6742657" y="1344246"/>
            <a:ext cx="1535587" cy="1570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AD8C8-7A3A-5EBF-E3CC-1BDEDA2A2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6" t="16501" r="5860" b="27590"/>
          <a:stretch/>
        </p:blipFill>
        <p:spPr>
          <a:xfrm>
            <a:off x="6764217" y="3720123"/>
            <a:ext cx="1535587" cy="1570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4FA62-7237-EB76-4047-B81BD41761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6" t="16501" r="5860" b="27590"/>
          <a:stretch/>
        </p:blipFill>
        <p:spPr>
          <a:xfrm>
            <a:off x="4357214" y="3720123"/>
            <a:ext cx="1535587" cy="15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59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E4869-D8E1-4BA2-1A11-6DDA4AD1C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27" y="516025"/>
            <a:ext cx="6057775" cy="3387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B8147-94D1-506C-00D3-D423D71323A6}"/>
              </a:ext>
            </a:extLst>
          </p:cNvPr>
          <p:cNvSpPr txBox="1"/>
          <p:nvPr/>
        </p:nvSpPr>
        <p:spPr>
          <a:xfrm>
            <a:off x="7678615" y="1277526"/>
            <a:ext cx="40913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cs typeface="Calibri"/>
              </a:rPr>
              <a:t>No difference in how pathology personnel perceive real versus synthetic images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en-US" sz="2800" b="1" dirty="0">
              <a:cs typeface="Calibri"/>
            </a:endParaRP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cs typeface="Calibri"/>
              </a:rPr>
              <a:t>Implications for teaching &amp; training algorithms.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D341E-7063-6E5A-824C-C5BB0397B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7" t="21158" r="23414" b="42719"/>
          <a:stretch/>
        </p:blipFill>
        <p:spPr>
          <a:xfrm>
            <a:off x="1220726" y="3993543"/>
            <a:ext cx="6123539" cy="21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80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C34F2-A0DE-0D04-DBE0-AB36A1EF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9" y="710998"/>
            <a:ext cx="3940926" cy="1763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7BFA18-EFC8-5C39-93F0-89D064F4C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3" b="7720"/>
          <a:stretch/>
        </p:blipFill>
        <p:spPr bwMode="auto">
          <a:xfrm>
            <a:off x="4844173" y="463757"/>
            <a:ext cx="2416551" cy="14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49C439E-19AB-F609-F322-2C9A6191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008" y="3080703"/>
            <a:ext cx="6839378" cy="191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7FB7C3-A1AD-1F5B-FEFC-26E0707DE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17" y="1711465"/>
            <a:ext cx="1082681" cy="8867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1146AF-8F2E-FB4B-47A3-7E2D7ECBC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672" y="1054682"/>
            <a:ext cx="4231830" cy="44886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8AE6A0-D19E-93CF-BAF2-B2B2C683BC05}"/>
              </a:ext>
            </a:extLst>
          </p:cNvPr>
          <p:cNvSpPr txBox="1"/>
          <p:nvPr/>
        </p:nvSpPr>
        <p:spPr>
          <a:xfrm>
            <a:off x="341056" y="5462081"/>
            <a:ext cx="6919330" cy="783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Subtitle 7">
            <a:extLst>
              <a:ext uri="{FF2B5EF4-FFF2-40B4-BE49-F238E27FC236}">
                <a16:creationId xmlns:a16="http://schemas.microsoft.com/office/drawing/2014/main" id="{44E5444B-675A-3145-7FB5-618CB1499EC0}"/>
              </a:ext>
            </a:extLst>
          </p:cNvPr>
          <p:cNvSpPr txBox="1">
            <a:spLocks/>
          </p:cNvSpPr>
          <p:nvPr/>
        </p:nvSpPr>
        <p:spPr>
          <a:xfrm>
            <a:off x="1829017" y="5249548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Enhance our </a:t>
            </a:r>
            <a:r>
              <a:rPr lang="en-US" sz="2000" b="1" dirty="0">
                <a:solidFill>
                  <a:srgbClr val="FF0000"/>
                </a:solidFill>
              </a:rPr>
              <a:t>academic</a:t>
            </a:r>
            <a:r>
              <a:rPr lang="en-US" sz="2000" b="1" dirty="0"/>
              <a:t> mission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Solve our </a:t>
            </a:r>
            <a:r>
              <a:rPr lang="en-US" sz="2000" b="1" dirty="0">
                <a:solidFill>
                  <a:srgbClr val="FF0000"/>
                </a:solidFill>
              </a:rPr>
              <a:t>problems</a:t>
            </a:r>
            <a:r>
              <a:rPr lang="en-US" sz="2000" b="1" dirty="0"/>
              <a:t> with AI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Generate </a:t>
            </a:r>
            <a:r>
              <a:rPr lang="en-US" sz="2000" b="1" dirty="0">
                <a:solidFill>
                  <a:srgbClr val="FF0000"/>
                </a:solidFill>
              </a:rPr>
              <a:t>IP</a:t>
            </a:r>
            <a:r>
              <a:rPr lang="en-US" sz="2000" b="1" dirty="0"/>
              <a:t> achieving 1 &amp;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24ED98-AA21-C924-1AF2-DBA5F18056E8}"/>
              </a:ext>
            </a:extLst>
          </p:cNvPr>
          <p:cNvSpPr txBox="1"/>
          <p:nvPr/>
        </p:nvSpPr>
        <p:spPr>
          <a:xfrm>
            <a:off x="6503557" y="5991241"/>
            <a:ext cx="5219918" cy="253916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050" dirty="0">
                <a:hlinkClick r:id="rId7"/>
              </a:rPr>
              <a:t>Computational Pathology &amp; Ai Center of Excellence | Department of Pathology (pitt.edu)</a:t>
            </a:r>
            <a:endParaRPr lang="en-US" sz="105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77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AE3AD3-57D5-4E02-8C4F-715E2AEAC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760AF-C34D-48F6-BB07-229A8C97D622}"/>
              </a:ext>
            </a:extLst>
          </p:cNvPr>
          <p:cNvSpPr txBox="1"/>
          <p:nvPr/>
        </p:nvSpPr>
        <p:spPr>
          <a:xfrm>
            <a:off x="606582" y="986828"/>
            <a:ext cx="2661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ook Antiqua" panose="02040602050305030304" pitchFamily="18" charset="0"/>
                <a:cs typeface="Aharoni" panose="02010803020104030203" pitchFamily="2" charset="-79"/>
              </a:rPr>
              <a:t>AI Tool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E939E9B-7BB6-4130-8E20-5C4D40F6B2F9}"/>
              </a:ext>
            </a:extLst>
          </p:cNvPr>
          <p:cNvSpPr/>
          <p:nvPr/>
        </p:nvSpPr>
        <p:spPr>
          <a:xfrm>
            <a:off x="3114390" y="1285592"/>
            <a:ext cx="461727" cy="3122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35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C811-BD76-B5DE-0B3C-D8F914EF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Pathology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98D-8F3D-004B-94BE-F2439523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1" y="2272749"/>
            <a:ext cx="1624826" cy="131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4B432-8844-DE84-BBE7-96C10CE4F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35" y="2283824"/>
            <a:ext cx="1767515" cy="129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F16D0-2C21-AD37-DDE9-EAFC19E1F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31" y="2294901"/>
            <a:ext cx="2048918" cy="12914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ABC098-4E87-17D8-5AF9-B518BDA4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57" y="2292292"/>
            <a:ext cx="2385364" cy="129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DF40C6-ED65-B664-E8F2-3BC31FE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829" y="2272749"/>
            <a:ext cx="1005948" cy="12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A8298-A1F1-DC98-6D38-650889C480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2"/>
          <a:stretch/>
        </p:blipFill>
        <p:spPr>
          <a:xfrm>
            <a:off x="10490959" y="2187707"/>
            <a:ext cx="1134854" cy="1409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C2605D-2A86-C046-A2F1-ECA365A3C148}"/>
              </a:ext>
            </a:extLst>
          </p:cNvPr>
          <p:cNvSpPr txBox="1"/>
          <p:nvPr/>
        </p:nvSpPr>
        <p:spPr>
          <a:xfrm>
            <a:off x="609601" y="3724507"/>
            <a:ext cx="1090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Patient                   Specimen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47D91-6E79-9757-4D34-B4CD144C8B9F}"/>
              </a:ext>
            </a:extLst>
          </p:cNvPr>
          <p:cNvSpPr txBox="1"/>
          <p:nvPr/>
        </p:nvSpPr>
        <p:spPr>
          <a:xfrm>
            <a:off x="700667" y="1466659"/>
            <a:ext cx="1125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Pre-Analytical                                        Analytical         Post Analytical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B1687-A243-D55F-069D-0FDFB1512940}"/>
              </a:ext>
            </a:extLst>
          </p:cNvPr>
          <p:cNvSpPr txBox="1"/>
          <p:nvPr/>
        </p:nvSpPr>
        <p:spPr>
          <a:xfrm>
            <a:off x="2755356" y="4063061"/>
            <a:ext cx="171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Blood</a:t>
            </a:r>
          </a:p>
          <a:p>
            <a:r>
              <a:rPr lang="en-US" sz="1100" dirty="0"/>
              <a:t>Tissue</a:t>
            </a:r>
          </a:p>
          <a:p>
            <a:r>
              <a:rPr lang="en-US" sz="1100" dirty="0"/>
              <a:t>Organ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D974D3B-B149-40D9-B508-DCC2841909A9}"/>
              </a:ext>
            </a:extLst>
          </p:cNvPr>
          <p:cNvSpPr/>
          <p:nvPr/>
        </p:nvSpPr>
        <p:spPr>
          <a:xfrm>
            <a:off x="641194" y="1967077"/>
            <a:ext cx="10909611" cy="220957"/>
          </a:xfrm>
          <a:prstGeom prst="rightArrow">
            <a:avLst>
              <a:gd name="adj1" fmla="val 449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C811-BD76-B5DE-0B3C-D8F914EF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Pathology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98D-8F3D-004B-94BE-F2439523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1" y="2272749"/>
            <a:ext cx="1624826" cy="131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4B432-8844-DE84-BBE7-96C10CE4F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35" y="2283824"/>
            <a:ext cx="1767515" cy="129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F16D0-2C21-AD37-DDE9-EAFC19E1F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31" y="2294901"/>
            <a:ext cx="2048918" cy="12914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ABC098-4E87-17D8-5AF9-B518BDA4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57" y="2292292"/>
            <a:ext cx="2385364" cy="129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DF40C6-ED65-B664-E8F2-3BC31FE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829" y="2272749"/>
            <a:ext cx="1005948" cy="12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A8298-A1F1-DC98-6D38-650889C480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2"/>
          <a:stretch/>
        </p:blipFill>
        <p:spPr>
          <a:xfrm>
            <a:off x="10490959" y="2187707"/>
            <a:ext cx="1134854" cy="1409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C2605D-2A86-C046-A2F1-ECA365A3C148}"/>
              </a:ext>
            </a:extLst>
          </p:cNvPr>
          <p:cNvSpPr txBox="1"/>
          <p:nvPr/>
        </p:nvSpPr>
        <p:spPr>
          <a:xfrm>
            <a:off x="609601" y="3724507"/>
            <a:ext cx="1090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Patient                   Specimen                      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47D91-6E79-9757-4D34-B4CD144C8B9F}"/>
              </a:ext>
            </a:extLst>
          </p:cNvPr>
          <p:cNvSpPr txBox="1"/>
          <p:nvPr/>
        </p:nvSpPr>
        <p:spPr>
          <a:xfrm>
            <a:off x="700667" y="1466659"/>
            <a:ext cx="1125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Pre-Analytical                                        Analytical         Post Analytical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B1687-A243-D55F-069D-0FDFB1512940}"/>
              </a:ext>
            </a:extLst>
          </p:cNvPr>
          <p:cNvSpPr txBox="1"/>
          <p:nvPr/>
        </p:nvSpPr>
        <p:spPr>
          <a:xfrm>
            <a:off x="2755356" y="4063061"/>
            <a:ext cx="171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Blood</a:t>
            </a:r>
          </a:p>
          <a:p>
            <a:r>
              <a:rPr lang="en-US" sz="1100" dirty="0"/>
              <a:t>Tissue</a:t>
            </a:r>
          </a:p>
          <a:p>
            <a:r>
              <a:rPr lang="en-US" sz="1100" dirty="0"/>
              <a:t>Organ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DDA52-9FCA-6A2C-56EC-B6EBF5360A00}"/>
              </a:ext>
            </a:extLst>
          </p:cNvPr>
          <p:cNvSpPr txBox="1"/>
          <p:nvPr/>
        </p:nvSpPr>
        <p:spPr>
          <a:xfrm>
            <a:off x="4896722" y="4063061"/>
            <a:ext cx="171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Glass slides</a:t>
            </a:r>
          </a:p>
          <a:p>
            <a:r>
              <a:rPr lang="en-US" sz="1100" dirty="0"/>
              <a:t>Ancillary tests</a:t>
            </a:r>
          </a:p>
          <a:p>
            <a:r>
              <a:rPr lang="en-US" sz="1100" dirty="0"/>
              <a:t>DNA / RNA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D974D3B-B149-40D9-B508-DCC2841909A9}"/>
              </a:ext>
            </a:extLst>
          </p:cNvPr>
          <p:cNvSpPr/>
          <p:nvPr/>
        </p:nvSpPr>
        <p:spPr>
          <a:xfrm>
            <a:off x="641194" y="1967077"/>
            <a:ext cx="10909611" cy="220957"/>
          </a:xfrm>
          <a:prstGeom prst="rightArrow">
            <a:avLst>
              <a:gd name="adj1" fmla="val 449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2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C811-BD76-B5DE-0B3C-D8F914EF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Pathology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98D-8F3D-004B-94BE-F2439523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1" y="2272749"/>
            <a:ext cx="1624826" cy="131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4B432-8844-DE84-BBE7-96C10CE4F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35" y="2283824"/>
            <a:ext cx="1767515" cy="129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F16D0-2C21-AD37-DDE9-EAFC19E1F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31" y="2294901"/>
            <a:ext cx="2048918" cy="12914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ABC098-4E87-17D8-5AF9-B518BDA4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57" y="2292292"/>
            <a:ext cx="2385364" cy="129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DF40C6-ED65-B664-E8F2-3BC31FE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829" y="2272749"/>
            <a:ext cx="1005948" cy="128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A8298-A1F1-DC98-6D38-650889C480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2"/>
          <a:stretch/>
        </p:blipFill>
        <p:spPr>
          <a:xfrm>
            <a:off x="10490959" y="2187707"/>
            <a:ext cx="1134854" cy="1409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C2605D-2A86-C046-A2F1-ECA365A3C148}"/>
              </a:ext>
            </a:extLst>
          </p:cNvPr>
          <p:cNvSpPr txBox="1"/>
          <p:nvPr/>
        </p:nvSpPr>
        <p:spPr>
          <a:xfrm>
            <a:off x="609601" y="3724507"/>
            <a:ext cx="1090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Patient                   Specimen                      Sample                               Diagnosis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47D91-6E79-9757-4D34-B4CD144C8B9F}"/>
              </a:ext>
            </a:extLst>
          </p:cNvPr>
          <p:cNvSpPr txBox="1"/>
          <p:nvPr/>
        </p:nvSpPr>
        <p:spPr>
          <a:xfrm>
            <a:off x="700667" y="1466659"/>
            <a:ext cx="1125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Pre-Analytical                                        Analytical         Post Analytical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B1687-A243-D55F-069D-0FDFB1512940}"/>
              </a:ext>
            </a:extLst>
          </p:cNvPr>
          <p:cNvSpPr txBox="1"/>
          <p:nvPr/>
        </p:nvSpPr>
        <p:spPr>
          <a:xfrm>
            <a:off x="2755356" y="4063061"/>
            <a:ext cx="171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Blood</a:t>
            </a:r>
          </a:p>
          <a:p>
            <a:r>
              <a:rPr lang="en-US" sz="1100" dirty="0"/>
              <a:t>Tissue</a:t>
            </a:r>
          </a:p>
          <a:p>
            <a:r>
              <a:rPr lang="en-US" sz="1100" dirty="0"/>
              <a:t>Organ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DDA52-9FCA-6A2C-56EC-B6EBF5360A00}"/>
              </a:ext>
            </a:extLst>
          </p:cNvPr>
          <p:cNvSpPr txBox="1"/>
          <p:nvPr/>
        </p:nvSpPr>
        <p:spPr>
          <a:xfrm>
            <a:off x="4896722" y="4063061"/>
            <a:ext cx="171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Glass slides</a:t>
            </a:r>
          </a:p>
          <a:p>
            <a:r>
              <a:rPr lang="en-US" sz="1100" dirty="0"/>
              <a:t>Ancillary tests</a:t>
            </a:r>
          </a:p>
          <a:p>
            <a:r>
              <a:rPr lang="en-US" sz="1100" dirty="0"/>
              <a:t>DNA / RNA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82175-419A-711E-D68F-F2BD0207E395}"/>
              </a:ext>
            </a:extLst>
          </p:cNvPr>
          <p:cNvSpPr txBox="1"/>
          <p:nvPr/>
        </p:nvSpPr>
        <p:spPr>
          <a:xfrm>
            <a:off x="7348376" y="4109224"/>
            <a:ext cx="17191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Microscopic</a:t>
            </a:r>
          </a:p>
          <a:p>
            <a:r>
              <a:rPr lang="en-US" sz="1100" dirty="0"/>
              <a:t>Digital analysis</a:t>
            </a:r>
          </a:p>
          <a:p>
            <a:r>
              <a:rPr lang="en-US" sz="1100" dirty="0"/>
              <a:t>Instrument assay</a:t>
            </a:r>
          </a:p>
          <a:p>
            <a:r>
              <a:rPr lang="en-US" sz="1100" dirty="0"/>
              <a:t>Molecular</a:t>
            </a:r>
          </a:p>
          <a:p>
            <a:r>
              <a:rPr lang="en-US" sz="1100" dirty="0"/>
              <a:t>Etc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D974D3B-B149-40D9-B508-DCC2841909A9}"/>
              </a:ext>
            </a:extLst>
          </p:cNvPr>
          <p:cNvSpPr/>
          <p:nvPr/>
        </p:nvSpPr>
        <p:spPr>
          <a:xfrm>
            <a:off x="641194" y="1967077"/>
            <a:ext cx="10909611" cy="220957"/>
          </a:xfrm>
          <a:prstGeom prst="rightArrow">
            <a:avLst>
              <a:gd name="adj1" fmla="val 449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09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2_UPMC_PowerPoint">
  <a:themeElements>
    <a:clrScheme name="UPMC">
      <a:dk1>
        <a:srgbClr val="771B61"/>
      </a:dk1>
      <a:lt1>
        <a:sysClr val="window" lastClr="FFFFFF"/>
      </a:lt1>
      <a:dk2>
        <a:srgbClr val="666D70"/>
      </a:dk2>
      <a:lt2>
        <a:srgbClr val="D7DBDB"/>
      </a:lt2>
      <a:accent1>
        <a:srgbClr val="40A6C0"/>
      </a:accent1>
      <a:accent2>
        <a:srgbClr val="F47A28"/>
      </a:accent2>
      <a:accent3>
        <a:srgbClr val="959836"/>
      </a:accent3>
      <a:accent4>
        <a:srgbClr val="9B1889"/>
      </a:accent4>
      <a:accent5>
        <a:srgbClr val="DED1AC"/>
      </a:accent5>
      <a:accent6>
        <a:srgbClr val="333092"/>
      </a:accent6>
      <a:hlink>
        <a:srgbClr val="C1CD23"/>
      </a:hlink>
      <a:folHlink>
        <a:srgbClr val="0081C6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/>
      <a:lstStyle>
        <a:defPPr>
          <a:defRPr sz="2400" b="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PMC_PowerPoint" id="{A160B80F-106D-46FC-A718-0FD941D559D6}" vid="{FC1FE3B0-E6CC-4D8B-9C4E-F15EE1C41EDF}"/>
    </a:ext>
  </a:extLst>
</a:theme>
</file>

<file path=ppt/theme/theme2.xml><?xml version="1.0" encoding="utf-8"?>
<a:theme xmlns:a="http://schemas.openxmlformats.org/drawingml/2006/main" name="2_Custom Design">
  <a:themeElements>
    <a:clrScheme name="UPMC">
      <a:dk1>
        <a:srgbClr val="771B61"/>
      </a:dk1>
      <a:lt1>
        <a:sysClr val="window" lastClr="FFFFFF"/>
      </a:lt1>
      <a:dk2>
        <a:srgbClr val="666D70"/>
      </a:dk2>
      <a:lt2>
        <a:srgbClr val="D7DBDB"/>
      </a:lt2>
      <a:accent1>
        <a:srgbClr val="40A6C0"/>
      </a:accent1>
      <a:accent2>
        <a:srgbClr val="F47A28"/>
      </a:accent2>
      <a:accent3>
        <a:srgbClr val="959836"/>
      </a:accent3>
      <a:accent4>
        <a:srgbClr val="9B1889"/>
      </a:accent4>
      <a:accent5>
        <a:srgbClr val="DED1AC"/>
      </a:accent5>
      <a:accent6>
        <a:srgbClr val="333092"/>
      </a:accent6>
      <a:hlink>
        <a:srgbClr val="C1CD23"/>
      </a:hlink>
      <a:folHlink>
        <a:srgbClr val="0081C6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PMC PowerPoint" id="{DBA5F254-2F35-4D97-A5D2-7A97A194DCD7}" vid="{EFD7C4EC-C5AB-4B38-AA17-E568579526DF}"/>
    </a:ext>
  </a:extLst>
</a:theme>
</file>

<file path=ppt/theme/theme3.xml><?xml version="1.0" encoding="utf-8"?>
<a:theme xmlns:a="http://schemas.openxmlformats.org/drawingml/2006/main" name="UPMC">
  <a:themeElements>
    <a:clrScheme name="UPMC">
      <a:dk1>
        <a:srgbClr val="771B61"/>
      </a:dk1>
      <a:lt1>
        <a:sysClr val="window" lastClr="FFFFFF"/>
      </a:lt1>
      <a:dk2>
        <a:srgbClr val="666D70"/>
      </a:dk2>
      <a:lt2>
        <a:srgbClr val="D7DBDB"/>
      </a:lt2>
      <a:accent1>
        <a:srgbClr val="40A6C0"/>
      </a:accent1>
      <a:accent2>
        <a:srgbClr val="F47A28"/>
      </a:accent2>
      <a:accent3>
        <a:srgbClr val="959836"/>
      </a:accent3>
      <a:accent4>
        <a:srgbClr val="9B1889"/>
      </a:accent4>
      <a:accent5>
        <a:srgbClr val="DED1AC"/>
      </a:accent5>
      <a:accent6>
        <a:srgbClr val="333092"/>
      </a:accent6>
      <a:hlink>
        <a:srgbClr val="C1CD23"/>
      </a:hlink>
      <a:folHlink>
        <a:srgbClr val="0081C6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/>
      <a:lstStyle>
        <a:defPPr>
          <a:defRPr sz="2400" b="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PMC" id="{04071BA1-479E-4B60-9128-B12C7DE06522}" vid="{DA0AEFF2-BD66-4D87-B271-D1F6A0CDC178}"/>
    </a:ext>
  </a:extLst>
</a:theme>
</file>

<file path=ppt/theme/theme4.xml><?xml version="1.0" encoding="utf-8"?>
<a:theme xmlns:a="http://schemas.openxmlformats.org/drawingml/2006/main" name="Custom Design">
  <a:themeElements>
    <a:clrScheme name="UPMC">
      <a:dk1>
        <a:srgbClr val="771B61"/>
      </a:dk1>
      <a:lt1>
        <a:sysClr val="window" lastClr="FFFFFF"/>
      </a:lt1>
      <a:dk2>
        <a:srgbClr val="666D70"/>
      </a:dk2>
      <a:lt2>
        <a:srgbClr val="D7DBDB"/>
      </a:lt2>
      <a:accent1>
        <a:srgbClr val="40A6C0"/>
      </a:accent1>
      <a:accent2>
        <a:srgbClr val="F47A28"/>
      </a:accent2>
      <a:accent3>
        <a:srgbClr val="959836"/>
      </a:accent3>
      <a:accent4>
        <a:srgbClr val="9B1889"/>
      </a:accent4>
      <a:accent5>
        <a:srgbClr val="DED1AC"/>
      </a:accent5>
      <a:accent6>
        <a:srgbClr val="333092"/>
      </a:accent6>
      <a:hlink>
        <a:srgbClr val="C1CD23"/>
      </a:hlink>
      <a:folHlink>
        <a:srgbClr val="0081C6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PMC_PowerPoint_Movement  -  Read-Only" id="{420C371B-D909-4886-8383-4A19AE47E738}" vid="{79EF3D05-10F5-4252-ADAC-C958511EE555}"/>
    </a:ext>
  </a:extLst>
</a:theme>
</file>

<file path=ppt/theme/theme5.xml><?xml version="1.0" encoding="utf-8"?>
<a:theme xmlns:a="http://schemas.openxmlformats.org/drawingml/2006/main" name="1_Custom Design">
  <a:themeElements>
    <a:clrScheme name="UPMC">
      <a:dk1>
        <a:srgbClr val="771B61"/>
      </a:dk1>
      <a:lt1>
        <a:srgbClr val="4D104A"/>
      </a:lt1>
      <a:dk2>
        <a:srgbClr val="904199"/>
      </a:dk2>
      <a:lt2>
        <a:srgbClr val="C7B4E2"/>
      </a:lt2>
      <a:accent1>
        <a:srgbClr val="0092B4"/>
      </a:accent1>
      <a:accent2>
        <a:srgbClr val="F47721"/>
      </a:accent2>
      <a:accent3>
        <a:srgbClr val="959836"/>
      </a:accent3>
      <a:accent4>
        <a:srgbClr val="BB2253"/>
      </a:accent4>
      <a:accent5>
        <a:srgbClr val="FFFFFF"/>
      </a:accent5>
      <a:accent6>
        <a:srgbClr val="3C1053"/>
      </a:accent6>
      <a:hlink>
        <a:srgbClr val="0081C6"/>
      </a:hlink>
      <a:folHlink>
        <a:srgbClr val="666D70"/>
      </a:folHlink>
    </a:clrScheme>
    <a:fontScheme name="UPMC-Montserrat">
      <a:majorFont>
        <a:latin typeface="Montserra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UPMC_PowerPoint_4.3">
  <a:themeElements>
    <a:clrScheme name="UPMC">
      <a:dk1>
        <a:srgbClr val="771B61"/>
      </a:dk1>
      <a:lt1>
        <a:sysClr val="window" lastClr="FFFFFF"/>
      </a:lt1>
      <a:dk2>
        <a:srgbClr val="666D70"/>
      </a:dk2>
      <a:lt2>
        <a:srgbClr val="D7DBDB"/>
      </a:lt2>
      <a:accent1>
        <a:srgbClr val="40A6C0"/>
      </a:accent1>
      <a:accent2>
        <a:srgbClr val="F47A28"/>
      </a:accent2>
      <a:accent3>
        <a:srgbClr val="959836"/>
      </a:accent3>
      <a:accent4>
        <a:srgbClr val="9B1889"/>
      </a:accent4>
      <a:accent5>
        <a:srgbClr val="DED1AC"/>
      </a:accent5>
      <a:accent6>
        <a:srgbClr val="333092"/>
      </a:accent6>
      <a:hlink>
        <a:srgbClr val="C1CD23"/>
      </a:hlink>
      <a:folHlink>
        <a:srgbClr val="0081C6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/>
      <a:lstStyle>
        <a:defPPr>
          <a:defRPr sz="2400" b="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PMC_PowerPoint_4.3" id="{4BB67B68-5E95-4D8B-B31A-17ECE515BA33}" vid="{635FAEE0-D4E7-42E7-B846-CA88C610F86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551D9F60404F4594EF93D149708525" ma:contentTypeVersion="17" ma:contentTypeDescription="Create a new document." ma:contentTypeScope="" ma:versionID="627f2d757499c479801d5ddd556de329">
  <xsd:schema xmlns:xsd="http://www.w3.org/2001/XMLSchema" xmlns:xs="http://www.w3.org/2001/XMLSchema" xmlns:p="http://schemas.microsoft.com/office/2006/metadata/properties" xmlns:ns2="eb717e89-011a-45f4-999f-ea64f50ad337" xmlns:ns3="f99f0d91-8b92-40c5-a8cc-2494c457e5df" targetNamespace="http://schemas.microsoft.com/office/2006/metadata/properties" ma:root="true" ma:fieldsID="64929db8f50b7ab61a98ea91f1386322" ns2:_="" ns3:_="">
    <xsd:import namespace="eb717e89-011a-45f4-999f-ea64f50ad337"/>
    <xsd:import namespace="f99f0d91-8b92-40c5-a8cc-2494c457e5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17e89-011a-45f4-999f-ea64f50ad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ad8b9ce-7cfe-4c6e-ad5f-084dd22e8f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9f0d91-8b92-40c5-a8cc-2494c457e5d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03d2a3c-3743-4ca2-838b-670e43b113c0}" ma:internalName="TaxCatchAll" ma:showField="CatchAllData" ma:web="f99f0d91-8b92-40c5-a8cc-2494c457e5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99f0d91-8b92-40c5-a8cc-2494c457e5df">
      <UserInfo>
        <DisplayName>Bogusky, Alexis</DisplayName>
        <AccountId>12</AccountId>
        <AccountType/>
      </UserInfo>
      <UserInfo>
        <DisplayName>Chrisman, Maddie</DisplayName>
        <AccountId>49</AccountId>
        <AccountType/>
      </UserInfo>
      <UserInfo>
        <DisplayName>Sullivan, Colleen</DisplayName>
        <AccountId>20</AccountId>
        <AccountType/>
      </UserInfo>
      <UserInfo>
        <DisplayName>Katie Appell</DisplayName>
        <AccountId>11</AccountId>
        <AccountType/>
      </UserInfo>
      <UserInfo>
        <DisplayName>Martin, Susan C</DisplayName>
        <AccountId>50</AccountId>
        <AccountType/>
      </UserInfo>
    </SharedWithUsers>
    <lcf76f155ced4ddcb4097134ff3c332f xmlns="eb717e89-011a-45f4-999f-ea64f50ad337">
      <Terms xmlns="http://schemas.microsoft.com/office/infopath/2007/PartnerControls"/>
    </lcf76f155ced4ddcb4097134ff3c332f>
    <TaxCatchAll xmlns="f99f0d91-8b92-40c5-a8cc-2494c457e5df" xsi:nil="true"/>
  </documentManagement>
</p:properties>
</file>

<file path=customXml/itemProps1.xml><?xml version="1.0" encoding="utf-8"?>
<ds:datastoreItem xmlns:ds="http://schemas.openxmlformats.org/officeDocument/2006/customXml" ds:itemID="{79CEA631-E378-478D-B428-2B1087D18D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8FB437-72FD-4457-BC1C-F2BAD142C1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717e89-011a-45f4-999f-ea64f50ad337"/>
    <ds:schemaRef ds:uri="f99f0d91-8b92-40c5-a8cc-2494c457e5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F25A2A-5F20-409F-B6C5-6D9CBDA2CEBF}">
  <ds:schemaRefs>
    <ds:schemaRef ds:uri="bca8212a-7ece-47a9-adcf-20d9872c0c0f"/>
    <ds:schemaRef ds:uri="ca557901-1b06-4ca6-bbd8-6eebc15d69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99f0d91-8b92-40c5-a8cc-2494c457e5df"/>
    <ds:schemaRef ds:uri="eb717e89-011a-45f4-999f-ea64f50ad33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1839</Words>
  <Application>Microsoft Macintosh PowerPoint</Application>
  <PresentationFormat>Widescreen</PresentationFormat>
  <Paragraphs>335</Paragraphs>
  <Slides>65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65</vt:i4>
      </vt:variant>
    </vt:vector>
  </HeadingPairs>
  <TitlesOfParts>
    <vt:vector size="87" baseType="lpstr">
      <vt:lpstr>AdvOTea1a7398</vt:lpstr>
      <vt:lpstr>Aptos ExtraBold</vt:lpstr>
      <vt:lpstr>Arial</vt:lpstr>
      <vt:lpstr>BlinkMacSystemFont</vt:lpstr>
      <vt:lpstr>Book Antiqua</vt:lpstr>
      <vt:lpstr>Calibri</vt:lpstr>
      <vt:lpstr>Cambria</vt:lpstr>
      <vt:lpstr>Catamaran</vt:lpstr>
      <vt:lpstr>Corbel</vt:lpstr>
      <vt:lpstr>Helvetica Neue</vt:lpstr>
      <vt:lpstr>ITCFranklinGothic-Book</vt:lpstr>
      <vt:lpstr>Montserrat</vt:lpstr>
      <vt:lpstr>Montserrat Medium</vt:lpstr>
      <vt:lpstr>Times</vt:lpstr>
      <vt:lpstr>Times New Roman</vt:lpstr>
      <vt:lpstr>Wingdings</vt:lpstr>
      <vt:lpstr>2_UPMC_PowerPoint</vt:lpstr>
      <vt:lpstr>2_Custom Design</vt:lpstr>
      <vt:lpstr>UPMC</vt:lpstr>
      <vt:lpstr>Custom Design</vt:lpstr>
      <vt:lpstr>1_Custom Design</vt:lpstr>
      <vt:lpstr>UPMC_PowerPoint_4.3</vt:lpstr>
      <vt:lpstr>ML &amp; Pathology</vt:lpstr>
      <vt:lpstr>DISCLOSURE</vt:lpstr>
      <vt:lpstr>OBJECTIVES</vt:lpstr>
      <vt:lpstr>“As is our Pathology, So is our Practice”   Sir William Osler (1849-1919)</vt:lpstr>
      <vt:lpstr>Pathology Workflow</vt:lpstr>
      <vt:lpstr>Pathology Workflow</vt:lpstr>
      <vt:lpstr>Pathology Workflow</vt:lpstr>
      <vt:lpstr>Pathology Workflow</vt:lpstr>
      <vt:lpstr>Pathology Workflow</vt:lpstr>
      <vt:lpstr>Pathology Workflow</vt:lpstr>
      <vt:lpstr>Pathology Workflow</vt:lpstr>
      <vt:lpstr>Pathology Workflow</vt:lpstr>
      <vt:lpstr>Pathology Divisions</vt:lpstr>
      <vt:lpstr>Pathology Divisions</vt:lpstr>
      <vt:lpstr>PowerPoint Presentation</vt:lpstr>
      <vt:lpstr>NGS File Formats</vt:lpstr>
      <vt:lpstr>PowerPoint Presentation</vt:lpstr>
      <vt:lpstr>PowerPoint Presentation</vt:lpstr>
      <vt:lpstr>WSI FILES</vt:lpstr>
      <vt:lpstr>PowerPoint Presentation</vt:lpstr>
      <vt:lpstr>Image Annotation</vt:lpstr>
      <vt:lpstr>PowerPoint Presentation</vt:lpstr>
      <vt:lpstr>PowerPoint Presentation</vt:lpstr>
      <vt:lpstr>PowerPoint Presentation</vt:lpstr>
      <vt:lpstr>PowerPoint Presentation</vt:lpstr>
      <vt:lpstr>Computational Pathology</vt:lpstr>
      <vt:lpstr>Computational Pathology Literature</vt:lpstr>
      <vt:lpstr>PowerPoint Presentation</vt:lpstr>
      <vt:lpstr>PowerPoint Presentation</vt:lpstr>
      <vt:lpstr>Problems Common to all Deep Learning</vt:lpstr>
      <vt:lpstr>GIGO Principle</vt:lpstr>
      <vt:lpstr>Slide Artifacts</vt:lpstr>
      <vt:lpstr>Quantitative Image Analysis</vt:lpstr>
      <vt:lpstr>PowerPoint Presentation</vt:lpstr>
      <vt:lpstr>PowerPoint Presentation</vt:lpstr>
      <vt:lpstr>QIA for HER2/neu by IHC</vt:lpstr>
      <vt:lpstr>QIA for HER2/neu by IHC</vt:lpstr>
      <vt:lpstr>Deep Learning &amp; Digital Pathology</vt:lpstr>
      <vt:lpstr>Model development &amp; deployment pipeline</vt:lpstr>
      <vt:lpstr>Explainable AI</vt:lpstr>
      <vt:lpstr>PowerPoint Presentation</vt:lpstr>
      <vt:lpstr>PowerPoint Presentation</vt:lpstr>
      <vt:lpstr>PowerPoint Presentation</vt:lpstr>
      <vt:lpstr>Where to Insert AI Tools?</vt:lpstr>
      <vt:lpstr>Where to Insert AI Tools?</vt:lpstr>
      <vt:lpstr>Where to Insert AI Tools?</vt:lpstr>
      <vt:lpstr>Where to Insert AI Tools?</vt:lpstr>
      <vt:lpstr>AI-Assisted AFB Screening </vt:lpstr>
      <vt:lpstr>PowerPoint Presentation</vt:lpstr>
      <vt:lpstr>PowerPoint Presentation</vt:lpstr>
      <vt:lpstr>PowerPoint Presentation</vt:lpstr>
      <vt:lpstr>Questions About Using AI in Pathology</vt:lpstr>
      <vt:lpstr>            Can AI do MORE than I can with my microscope?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Multimodal AI Models</vt:lpstr>
      <vt:lpstr>PowerPoint Presentation</vt:lpstr>
      <vt:lpstr>Which Digital H&amp;E Recut is Fake?</vt:lpstr>
      <vt:lpstr>Which Digital H&amp;E Recut is Fake?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Preference Card Work Group</dc:title>
  <dc:creator>Bogusky, Alexis</dc:creator>
  <cp:lastModifiedBy>Liron Pantanowitz</cp:lastModifiedBy>
  <cp:revision>85</cp:revision>
  <dcterms:created xsi:type="dcterms:W3CDTF">2023-08-03T18:33:00Z</dcterms:created>
  <dcterms:modified xsi:type="dcterms:W3CDTF">2024-09-26T01:14:16Z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e4b1be8-281e-475d-98b0-21c3457e5a46_Enabled">
    <vt:lpwstr>true</vt:lpwstr>
  </property>
  <property fmtid="{D5CDD505-2E9C-101B-9397-08002B2CF9AE}" pid="3" name="MSIP_Label_5e4b1be8-281e-475d-98b0-21c3457e5a46_SetDate">
    <vt:lpwstr>2023-08-03T18:54:21Z</vt:lpwstr>
  </property>
  <property fmtid="{D5CDD505-2E9C-101B-9397-08002B2CF9AE}" pid="4" name="MSIP_Label_5e4b1be8-281e-475d-98b0-21c3457e5a46_Method">
    <vt:lpwstr>Standard</vt:lpwstr>
  </property>
  <property fmtid="{D5CDD505-2E9C-101B-9397-08002B2CF9AE}" pid="5" name="MSIP_Label_5e4b1be8-281e-475d-98b0-21c3457e5a46_Name">
    <vt:lpwstr>Public</vt:lpwstr>
  </property>
  <property fmtid="{D5CDD505-2E9C-101B-9397-08002B2CF9AE}" pid="6" name="MSIP_Label_5e4b1be8-281e-475d-98b0-21c3457e5a46_SiteId">
    <vt:lpwstr>8b3dd73e-4e72-4679-b191-56da1588712b</vt:lpwstr>
  </property>
  <property fmtid="{D5CDD505-2E9C-101B-9397-08002B2CF9AE}" pid="7" name="MSIP_Label_5e4b1be8-281e-475d-98b0-21c3457e5a46_ActionId">
    <vt:lpwstr>620894f9-d446-4ad1-bbd6-37911fc8ee2e</vt:lpwstr>
  </property>
  <property fmtid="{D5CDD505-2E9C-101B-9397-08002B2CF9AE}" pid="8" name="MSIP_Label_5e4b1be8-281e-475d-98b0-21c3457e5a46_ContentBits">
    <vt:lpwstr>0</vt:lpwstr>
  </property>
  <property fmtid="{D5CDD505-2E9C-101B-9397-08002B2CF9AE}" pid="9" name="ContentTypeId">
    <vt:lpwstr>0x01010070551D9F60404F4594EF93D149708525</vt:lpwstr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bool>false</vt:bool>
  </property>
</Properties>
</file>